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6"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35EE811-7080-4B8A-8562-6382F1621C98}"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652168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99474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972216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5EE811-7080-4B8A-8562-6382F1621C98}"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14067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5EE811-7080-4B8A-8562-6382F1621C98}" type="datetimeFigureOut">
              <a:rPr lang="en-US" smtClean="0"/>
              <a:t>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676044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5EE811-7080-4B8A-8562-6382F1621C98}"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2321455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5EE811-7080-4B8A-8562-6382F1621C98}" type="datetimeFigureOut">
              <a:rPr lang="en-US" smtClean="0"/>
              <a:t>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386636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5EE811-7080-4B8A-8562-6382F1621C98}" type="datetimeFigureOut">
              <a:rPr lang="en-US" smtClean="0"/>
              <a:t>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72723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EE811-7080-4B8A-8562-6382F1621C98}" type="datetimeFigureOut">
              <a:rPr lang="en-US" smtClean="0"/>
              <a:t>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43893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148420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35EE811-7080-4B8A-8562-6382F1621C98}" type="datetimeFigureOut">
              <a:rPr lang="en-US" smtClean="0"/>
              <a:t>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C346CE-7732-4C20-AB24-E7E015B71676}" type="slidenum">
              <a:rPr lang="en-US" smtClean="0"/>
              <a:t>‹#›</a:t>
            </a:fld>
            <a:endParaRPr lang="en-US"/>
          </a:p>
        </p:txBody>
      </p:sp>
    </p:spTree>
    <p:extLst>
      <p:ext uri="{BB962C8B-B14F-4D97-AF65-F5344CB8AC3E}">
        <p14:creationId xmlns:p14="http://schemas.microsoft.com/office/powerpoint/2010/main" val="3292044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5EE811-7080-4B8A-8562-6382F1621C98}" type="datetimeFigureOut">
              <a:rPr lang="en-US" smtClean="0"/>
              <a:t>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C346CE-7732-4C20-AB24-E7E015B71676}" type="slidenum">
              <a:rPr lang="en-US" smtClean="0"/>
              <a:t>‹#›</a:t>
            </a:fld>
            <a:endParaRPr lang="en-US"/>
          </a:p>
        </p:txBody>
      </p:sp>
    </p:spTree>
    <p:extLst>
      <p:ext uri="{BB962C8B-B14F-4D97-AF65-F5344CB8AC3E}">
        <p14:creationId xmlns:p14="http://schemas.microsoft.com/office/powerpoint/2010/main" val="4193315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Progression of romantic relationships/How to avoid falling in love with a jerk.		</a:t>
            </a:r>
          </a:p>
        </p:txBody>
      </p:sp>
      <p:sp>
        <p:nvSpPr>
          <p:cNvPr id="6" name="Text Placeholder 5"/>
          <p:cNvSpPr>
            <a:spLocks noGrp="1"/>
          </p:cNvSpPr>
          <p:nvPr>
            <p:ph type="body" sz="half" idx="2"/>
          </p:nvPr>
        </p:nvSpPr>
        <p:spPr/>
        <p:txBody>
          <a:bodyPr/>
          <a:lstStyle/>
          <a:p>
            <a:r>
              <a:rPr lang="en-US" sz="1800" dirty="0"/>
              <a:t>Meeting each</a:t>
            </a:r>
          </a:p>
          <a:p>
            <a:r>
              <a:rPr lang="en-US" sz="1800" dirty="0"/>
              <a:t>First and Third Monday of every month</a:t>
            </a:r>
          </a:p>
          <a:p>
            <a:r>
              <a:rPr lang="en-US" sz="1800" dirty="0"/>
              <a:t>7:00 PM until completed</a:t>
            </a:r>
          </a:p>
          <a:p>
            <a:endParaRPr lang="en-US" sz="1800" dirty="0"/>
          </a:p>
          <a:p>
            <a:endParaRPr lang="en-US" sz="1800" dirty="0"/>
          </a:p>
          <a:p>
            <a:r>
              <a:rPr lang="en-US" sz="1800" dirty="0"/>
              <a:t>Presenter:</a:t>
            </a:r>
          </a:p>
          <a:p>
            <a:r>
              <a:rPr lang="en-US" sz="1800" b="1" dirty="0"/>
              <a:t>Larry Epstein  LMHC CASAC</a:t>
            </a:r>
          </a:p>
          <a:p>
            <a:endParaRPr lang="en-US" dirty="0"/>
          </a:p>
          <a:p>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43525" y="422204"/>
            <a:ext cx="6067425" cy="5797762"/>
          </a:xfrm>
        </p:spPr>
      </p:pic>
    </p:spTree>
    <p:extLst>
      <p:ext uri="{BB962C8B-B14F-4D97-AF65-F5344CB8AC3E}">
        <p14:creationId xmlns:p14="http://schemas.microsoft.com/office/powerpoint/2010/main" val="1159653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3. Stability </a:t>
            </a:r>
            <a:r>
              <a:rPr lang="en-US" sz="3200" dirty="0"/>
              <a:t>(continued)</a:t>
            </a:r>
          </a:p>
        </p:txBody>
      </p:sp>
      <p:sp>
        <p:nvSpPr>
          <p:cNvPr id="3" name="Content Placeholder 2"/>
          <p:cNvSpPr>
            <a:spLocks noGrp="1"/>
          </p:cNvSpPr>
          <p:nvPr>
            <p:ph sz="half" idx="1"/>
          </p:nvPr>
        </p:nvSpPr>
        <p:spPr/>
        <p:txBody>
          <a:bodyPr>
            <a:normAutofit/>
          </a:bodyPr>
          <a:lstStyle/>
          <a:p>
            <a:pPr marL="0" indent="0">
              <a:buNone/>
            </a:pPr>
            <a:r>
              <a:rPr lang="en-US" sz="3600" dirty="0"/>
              <a:t>This is the point where “you and I” becomes “we.” Habits are established, traditions may begin, celebrations and events are more likely to be conducted as a couple. </a:t>
            </a:r>
          </a:p>
        </p:txBody>
      </p:sp>
      <p:sp>
        <p:nvSpPr>
          <p:cNvPr id="7" name="Content Placeholder 6"/>
          <p:cNvSpPr>
            <a:spLocks noGrp="1"/>
          </p:cNvSpPr>
          <p:nvPr>
            <p:ph sz="half" idx="2"/>
          </p:nvPr>
        </p:nvSpPr>
        <p:spPr/>
        <p:txBody>
          <a:bodyPr>
            <a:normAutofit/>
          </a:bodyPr>
          <a:lstStyle/>
          <a:p>
            <a:pPr marL="0" indent="0">
              <a:buNone/>
            </a:pPr>
            <a:r>
              <a:rPr lang="en-US" sz="4000" dirty="0"/>
              <a:t>It is in this stage where the idea of “thinking about the future” comes into play. One may start thinking “does this person have long-term potential?</a:t>
            </a:r>
          </a:p>
        </p:txBody>
      </p:sp>
    </p:spTree>
    <p:extLst>
      <p:ext uri="{BB962C8B-B14F-4D97-AF65-F5344CB8AC3E}">
        <p14:creationId xmlns:p14="http://schemas.microsoft.com/office/powerpoint/2010/main" val="214575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Commitment</a:t>
            </a:r>
            <a:endParaRPr lang="en-US" sz="3200"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a:t>This is when one “pops the question.” By today’s metrics, this may not happen. Marriage in the US is on the decline as an institution, but that doesn’t mean commitment necessarily is.</a:t>
            </a:r>
          </a:p>
          <a:p>
            <a:pPr marL="0" indent="0">
              <a:buNone/>
            </a:pPr>
            <a:endParaRPr lang="en-US" dirty="0"/>
          </a:p>
          <a:p>
            <a:pPr marL="0" indent="0">
              <a:buNone/>
            </a:pPr>
            <a:r>
              <a:rPr lang="en-US" dirty="0"/>
              <a:t>Couples may be in long-term commitments such as cohabitation, co-parenting, and remaining married and committed in every other sense of the word.</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87330" y="1410494"/>
            <a:ext cx="4766469" cy="4766469"/>
          </a:xfrm>
        </p:spPr>
      </p:pic>
    </p:spTree>
    <p:extLst>
      <p:ext uri="{BB962C8B-B14F-4D97-AF65-F5344CB8AC3E}">
        <p14:creationId xmlns:p14="http://schemas.microsoft.com/office/powerpoint/2010/main" val="2374276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4. Commitment</a:t>
            </a:r>
            <a:r>
              <a:rPr lang="en-US" sz="3200" dirty="0"/>
              <a:t>(continued)</a:t>
            </a:r>
            <a:endParaRPr lang="en-US" dirty="0"/>
          </a:p>
        </p:txBody>
      </p:sp>
      <p:sp>
        <p:nvSpPr>
          <p:cNvPr id="3" name="Content Placeholder 2"/>
          <p:cNvSpPr>
            <a:spLocks noGrp="1"/>
          </p:cNvSpPr>
          <p:nvPr>
            <p:ph idx="1"/>
          </p:nvPr>
        </p:nvSpPr>
        <p:spPr/>
        <p:txBody>
          <a:bodyPr/>
          <a:lstStyle/>
          <a:p>
            <a:pPr marL="0" indent="0">
              <a:buNone/>
            </a:pPr>
            <a:r>
              <a:rPr lang="en-US" dirty="0"/>
              <a:t>This stage starts at about 2 years. Not every marriage starts in the commitment stage, but research has show that if you want the best chances of your relationship to last, you should probably wait this long to consider taking the step into marriage. </a:t>
            </a:r>
          </a:p>
          <a:p>
            <a:pPr marL="0" indent="0">
              <a:buNone/>
            </a:pPr>
            <a:endParaRPr lang="en-US" dirty="0"/>
          </a:p>
          <a:p>
            <a:pPr marL="0" indent="0">
              <a:buNone/>
            </a:pPr>
            <a:r>
              <a:rPr lang="en-US" dirty="0"/>
              <a:t>Why this long? Two years is a lot of time to get over the initial “infatuation” of stage 1, to learn about your partner’s pros and cons and decide is you can live with them, negotiate the rules of the relationship and have had 2 years worth of experiences to know if this person is “right for you.”</a:t>
            </a:r>
          </a:p>
        </p:txBody>
      </p:sp>
    </p:spTree>
    <p:extLst>
      <p:ext uri="{BB962C8B-B14F-4D97-AF65-F5344CB8AC3E}">
        <p14:creationId xmlns:p14="http://schemas.microsoft.com/office/powerpoint/2010/main" val="1563844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5. Bliss/Co-Creation stage.</a:t>
            </a:r>
            <a:endParaRPr lang="en-US" sz="3200" dirty="0"/>
          </a:p>
        </p:txBody>
      </p:sp>
      <p:sp>
        <p:nvSpPr>
          <p:cNvPr id="3" name="Content Placeholder 2"/>
          <p:cNvSpPr>
            <a:spLocks noGrp="1"/>
          </p:cNvSpPr>
          <p:nvPr>
            <p:ph sz="half" idx="1"/>
          </p:nvPr>
        </p:nvSpPr>
        <p:spPr/>
        <p:txBody>
          <a:bodyPr>
            <a:normAutofit/>
          </a:bodyPr>
          <a:lstStyle/>
          <a:p>
            <a:pPr marL="0" indent="0">
              <a:buNone/>
            </a:pPr>
            <a:r>
              <a:rPr lang="en-US" dirty="0"/>
              <a:t>Once a couple is committed to one another, either by marriage or behavior (preferably both), they enter this stage which, in theory, remains in effect until separation, either by choice or by circumstance. The couple is a unit with one goal, the other’s happiness and satisfaction. The goal is to live a life together.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25431" y="1286669"/>
            <a:ext cx="5195094" cy="5195094"/>
          </a:xfrm>
        </p:spPr>
      </p:pic>
    </p:spTree>
    <p:extLst>
      <p:ext uri="{BB962C8B-B14F-4D97-AF65-F5344CB8AC3E}">
        <p14:creationId xmlns:p14="http://schemas.microsoft.com/office/powerpoint/2010/main" val="2301946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 5. Bliss/Co-Creation stage. </a:t>
            </a:r>
            <a:r>
              <a:rPr lang="en-US" sz="3200" dirty="0"/>
              <a:t>(continued)</a:t>
            </a:r>
          </a:p>
        </p:txBody>
      </p:sp>
      <p:sp>
        <p:nvSpPr>
          <p:cNvPr id="3" name="Content Placeholder 2"/>
          <p:cNvSpPr>
            <a:spLocks noGrp="1"/>
          </p:cNvSpPr>
          <p:nvPr>
            <p:ph idx="1"/>
          </p:nvPr>
        </p:nvSpPr>
        <p:spPr/>
        <p:txBody>
          <a:bodyPr>
            <a:normAutofit/>
          </a:bodyPr>
          <a:lstStyle/>
          <a:p>
            <a:pPr marL="0" indent="0">
              <a:buNone/>
            </a:pPr>
            <a:r>
              <a:rPr lang="en-US" dirty="0"/>
              <a:t>This stage is not permanent. Though it may be the “final” stage of a relationship, a couple may revert back to the “power struggle” stage occasionally, frequently, or normally. As people get older their needs change. For a couple to grow together there will probably be a constant need to negotiate the boundaries of the relationship. </a:t>
            </a:r>
          </a:p>
          <a:p>
            <a:pPr marL="0" indent="0">
              <a:buNone/>
            </a:pPr>
            <a:endParaRPr lang="en-US" dirty="0"/>
          </a:p>
          <a:p>
            <a:pPr marL="0" indent="0">
              <a:buNone/>
            </a:pPr>
            <a:r>
              <a:rPr lang="en-US" dirty="0"/>
              <a:t>When we hear the phrase “marriage/relationships is/are work”, this is a lot of what that means. It is not a bad thing but a normal part of a long-term relationship and not a sign of failure.</a:t>
            </a:r>
          </a:p>
        </p:txBody>
      </p:sp>
    </p:spTree>
    <p:extLst>
      <p:ext uri="{BB962C8B-B14F-4D97-AF65-F5344CB8AC3E}">
        <p14:creationId xmlns:p14="http://schemas.microsoft.com/office/powerpoint/2010/main" val="240851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Defining a “Jerk.”</a:t>
            </a:r>
            <a:endParaRPr lang="en-US" sz="3200" dirty="0"/>
          </a:p>
        </p:txBody>
      </p:sp>
      <p:sp>
        <p:nvSpPr>
          <p:cNvPr id="3" name="Content Placeholder 2"/>
          <p:cNvSpPr>
            <a:spLocks noGrp="1"/>
          </p:cNvSpPr>
          <p:nvPr>
            <p:ph sz="half" idx="1"/>
          </p:nvPr>
        </p:nvSpPr>
        <p:spPr/>
        <p:txBody>
          <a:bodyPr>
            <a:normAutofit lnSpcReduction="10000"/>
          </a:bodyPr>
          <a:lstStyle/>
          <a:p>
            <a:pPr marL="0" indent="0">
              <a:buNone/>
            </a:pPr>
            <a:r>
              <a:rPr lang="en-US" dirty="0"/>
              <a:t>You probably saw the title of this </a:t>
            </a:r>
            <a:r>
              <a:rPr lang="en-US" dirty="0" err="1"/>
              <a:t>powerpoint</a:t>
            </a:r>
            <a:r>
              <a:rPr lang="en-US" dirty="0"/>
              <a:t> and thought to yourself “I don’t want to fall in love with jerks any longer, when will you start talking about them and how I can stop meeting them!</a:t>
            </a:r>
          </a:p>
          <a:p>
            <a:pPr marL="0" indent="0">
              <a:buNone/>
            </a:pPr>
            <a:endParaRPr lang="en-US" dirty="0"/>
          </a:p>
          <a:p>
            <a:pPr marL="0" indent="0">
              <a:buNone/>
            </a:pPr>
            <a:r>
              <a:rPr lang="en-US" dirty="0"/>
              <a:t>Good point, it’s about time I address that. In the context of relationships, a Jerk has a specific meaning.</a:t>
            </a:r>
          </a:p>
          <a:p>
            <a:pPr marL="0" indent="0">
              <a:buNone/>
            </a:pPr>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15125" y="1307201"/>
            <a:ext cx="4867275" cy="4650951"/>
          </a:xfrm>
        </p:spPr>
      </p:pic>
    </p:spTree>
    <p:extLst>
      <p:ext uri="{BB962C8B-B14F-4D97-AF65-F5344CB8AC3E}">
        <p14:creationId xmlns:p14="http://schemas.microsoft.com/office/powerpoint/2010/main" val="8374587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Jerks…Continued.</a:t>
            </a:r>
          </a:p>
        </p:txBody>
      </p:sp>
      <p:sp>
        <p:nvSpPr>
          <p:cNvPr id="3" name="Content Placeholder 2"/>
          <p:cNvSpPr>
            <a:spLocks noGrp="1"/>
          </p:cNvSpPr>
          <p:nvPr>
            <p:ph idx="1"/>
          </p:nvPr>
        </p:nvSpPr>
        <p:spPr/>
        <p:txBody>
          <a:bodyPr>
            <a:normAutofit lnSpcReduction="10000"/>
          </a:bodyPr>
          <a:lstStyle/>
          <a:p>
            <a:pPr marL="0" indent="0">
              <a:buNone/>
            </a:pPr>
            <a:r>
              <a:rPr lang="en-US" dirty="0"/>
              <a:t>To understand the “Jerk” as defined by Dr. Van Epps, the concept of what the progression of a “normal’ relationship looks like.</a:t>
            </a:r>
          </a:p>
          <a:p>
            <a:pPr marL="0" indent="0">
              <a:buNone/>
            </a:pPr>
            <a:endParaRPr lang="en-US" dirty="0"/>
          </a:p>
          <a:p>
            <a:pPr marL="0" indent="0">
              <a:buNone/>
            </a:pPr>
            <a:r>
              <a:rPr lang="en-US" dirty="0"/>
              <a:t>As mentioned earlier, the first stage is the “romance” stage. Some people refer to it as the “infatuation” stage because the other person is just so perfect. No flaws, he or she is everything you ever dreamed of.</a:t>
            </a:r>
          </a:p>
          <a:p>
            <a:pPr marL="0" indent="0">
              <a:buNone/>
            </a:pPr>
            <a:endParaRPr lang="en-US" dirty="0"/>
          </a:p>
          <a:p>
            <a:pPr marL="0" indent="0">
              <a:buNone/>
            </a:pPr>
            <a:r>
              <a:rPr lang="en-US" dirty="0"/>
              <a:t>But this was so in your last relationship, and the one before that, and the one before that. And look how </a:t>
            </a:r>
            <a:r>
              <a:rPr lang="en-US" i="1" dirty="0"/>
              <a:t>They</a:t>
            </a:r>
            <a:r>
              <a:rPr lang="en-US" dirty="0"/>
              <a:t> turned out (he said with sarcasm). If only you saw who they really were back then.</a:t>
            </a:r>
          </a:p>
        </p:txBody>
      </p:sp>
    </p:spTree>
    <p:extLst>
      <p:ext uri="{BB962C8B-B14F-4D97-AF65-F5344CB8AC3E}">
        <p14:creationId xmlns:p14="http://schemas.microsoft.com/office/powerpoint/2010/main" val="20923009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Jerks…Continued</a:t>
            </a:r>
            <a:endParaRPr lang="en-US" sz="3200" dirty="0"/>
          </a:p>
        </p:txBody>
      </p:sp>
      <p:sp>
        <p:nvSpPr>
          <p:cNvPr id="3" name="Content Placeholder 2"/>
          <p:cNvSpPr>
            <a:spLocks noGrp="1"/>
          </p:cNvSpPr>
          <p:nvPr>
            <p:ph sz="half" idx="1"/>
          </p:nvPr>
        </p:nvSpPr>
        <p:spPr/>
        <p:txBody>
          <a:bodyPr>
            <a:normAutofit/>
          </a:bodyPr>
          <a:lstStyle/>
          <a:p>
            <a:pPr marL="0" indent="0">
              <a:buNone/>
            </a:pPr>
            <a:r>
              <a:rPr lang="en-US" dirty="0"/>
              <a:t>When it was mentioned before that this stage was “biological” what that means is that the unconscious motivation at this stage is sex/making babies. It doesn’t matter if the couple for whatever reason is incapable of this. We are Attracted to the other person, and that is a function of biology. “you have traits I want to pass on to my children.”</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34250" y="1171575"/>
            <a:ext cx="4390084" cy="4194969"/>
          </a:xfrm>
        </p:spPr>
      </p:pic>
    </p:spTree>
    <p:extLst>
      <p:ext uri="{BB962C8B-B14F-4D97-AF65-F5344CB8AC3E}">
        <p14:creationId xmlns:p14="http://schemas.microsoft.com/office/powerpoint/2010/main" val="202443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the book, “How to Avoid Falling in Love with a Jerk” works.</a:t>
            </a:r>
          </a:p>
        </p:txBody>
      </p:sp>
      <p:sp>
        <p:nvSpPr>
          <p:cNvPr id="7" name="Text Placeholder 6"/>
          <p:cNvSpPr>
            <a:spLocks noGrp="1"/>
          </p:cNvSpPr>
          <p:nvPr>
            <p:ph type="body" idx="1"/>
          </p:nvPr>
        </p:nvSpPr>
        <p:spPr>
          <a:xfrm>
            <a:off x="839788" y="1681162"/>
            <a:ext cx="5157787" cy="1519237"/>
          </a:xfrm>
        </p:spPr>
        <p:txBody>
          <a:bodyPr>
            <a:normAutofit/>
          </a:bodyPr>
          <a:lstStyle/>
          <a:p>
            <a:r>
              <a:rPr lang="en-US" b="0" dirty="0"/>
              <a:t>The diagram on the right is designed to look like the “risers” or “sliders” you see on a mixing board in a studio. </a:t>
            </a:r>
          </a:p>
          <a:p>
            <a:endParaRPr lang="en-US" dirty="0"/>
          </a:p>
        </p:txBody>
      </p:sp>
      <p:pic>
        <p:nvPicPr>
          <p:cNvPr id="9" name="Content Placeholder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30169" y="2705099"/>
            <a:ext cx="4915529" cy="3484564"/>
          </a:xfrm>
        </p:spPr>
      </p:pic>
      <p:pic>
        <p:nvPicPr>
          <p:cNvPr id="6" name="Content Placeholder 5"/>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307401" y="1951892"/>
            <a:ext cx="5650361" cy="4237771"/>
          </a:xfrm>
        </p:spPr>
      </p:pic>
    </p:spTree>
    <p:extLst>
      <p:ext uri="{BB962C8B-B14F-4D97-AF65-F5344CB8AC3E}">
        <p14:creationId xmlns:p14="http://schemas.microsoft.com/office/powerpoint/2010/main" val="6092038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R.A.M.</a:t>
            </a:r>
          </a:p>
        </p:txBody>
      </p:sp>
      <p:sp>
        <p:nvSpPr>
          <p:cNvPr id="3" name="Content Placeholder 2"/>
          <p:cNvSpPr>
            <a:spLocks noGrp="1"/>
          </p:cNvSpPr>
          <p:nvPr>
            <p:ph idx="1"/>
          </p:nvPr>
        </p:nvSpPr>
        <p:spPr/>
        <p:txBody>
          <a:bodyPr>
            <a:normAutofit/>
          </a:bodyPr>
          <a:lstStyle/>
          <a:p>
            <a:pPr marL="0" indent="0">
              <a:buNone/>
            </a:pPr>
            <a:r>
              <a:rPr lang="en-US" dirty="0"/>
              <a:t>In a healthy relationship, the “riser” on the left should always be at least a little higher than the riser to the right of it. </a:t>
            </a:r>
          </a:p>
          <a:p>
            <a:pPr marL="0" indent="0">
              <a:buNone/>
            </a:pPr>
            <a:r>
              <a:rPr lang="en-US" dirty="0"/>
              <a:t>Know- The ability for one to say “I know this person well. Subjective to the individual as are all the categories.</a:t>
            </a:r>
          </a:p>
          <a:p>
            <a:pPr marL="0" indent="0">
              <a:buNone/>
            </a:pPr>
            <a:r>
              <a:rPr lang="en-US" dirty="0"/>
              <a:t>Trust- To ability to be comfortable in the other person’s presence and with his or her character.</a:t>
            </a:r>
          </a:p>
          <a:p>
            <a:pPr marL="0" indent="0">
              <a:buNone/>
            </a:pPr>
            <a:r>
              <a:rPr lang="en-US" dirty="0"/>
              <a:t>Rely- To feel comfortable in the affirmation that the other person has your best interests at heart.</a:t>
            </a:r>
          </a:p>
          <a:p>
            <a:pPr marL="0" indent="0">
              <a:buNone/>
            </a:pPr>
            <a:r>
              <a:rPr lang="en-US" dirty="0"/>
              <a:t>Commit- The feeling or belief that the two individuals are united.</a:t>
            </a:r>
          </a:p>
        </p:txBody>
      </p:sp>
    </p:spTree>
    <p:extLst>
      <p:ext uri="{BB962C8B-B14F-4D97-AF65-F5344CB8AC3E}">
        <p14:creationId xmlns:p14="http://schemas.microsoft.com/office/powerpoint/2010/main" val="1384853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659421"/>
            <a:ext cx="10515600" cy="2901463"/>
          </a:xfrm>
        </p:spPr>
        <p:txBody>
          <a:bodyPr>
            <a:normAutofit/>
          </a:bodyPr>
          <a:lstStyle/>
          <a:p>
            <a:r>
              <a:rPr lang="en-US" sz="2800" dirty="0"/>
              <a:t>This session will be a 2 part discussion. First I will describe what a “typical” American romantic relationship will look like. There are natural stages a relationship goes through that are normal and expected from when we meet someone to “getting old and grey together.”</a:t>
            </a:r>
            <a:br>
              <a:rPr lang="en-US" sz="2800" dirty="0"/>
            </a:br>
            <a:endParaRPr lang="en-US" dirty="0"/>
          </a:p>
        </p:txBody>
      </p:sp>
      <p:sp>
        <p:nvSpPr>
          <p:cNvPr id="3" name="Text Placeholder 2"/>
          <p:cNvSpPr>
            <a:spLocks noGrp="1"/>
          </p:cNvSpPr>
          <p:nvPr>
            <p:ph type="body" idx="1"/>
          </p:nvPr>
        </p:nvSpPr>
        <p:spPr>
          <a:xfrm>
            <a:off x="831850" y="3385039"/>
            <a:ext cx="10515600" cy="2954216"/>
          </a:xfrm>
        </p:spPr>
        <p:txBody>
          <a:bodyPr>
            <a:normAutofit/>
          </a:bodyPr>
          <a:lstStyle/>
          <a:p>
            <a:r>
              <a:rPr lang="en-US" sz="2800" dirty="0">
                <a:solidFill>
                  <a:schemeClr val="tx1"/>
                </a:solidFill>
                <a:latin typeface="+mj-lt"/>
              </a:rPr>
              <a:t>Then I will discuss in closer detail the first 3 months of a romantic relationship using the book “How to Avoid Falling in Love with a Jerk” by John Van </a:t>
            </a:r>
            <a:r>
              <a:rPr lang="en-US" sz="2800" dirty="0" err="1">
                <a:solidFill>
                  <a:schemeClr val="tx1"/>
                </a:solidFill>
                <a:latin typeface="+mj-lt"/>
              </a:rPr>
              <a:t>Epp</a:t>
            </a:r>
            <a:r>
              <a:rPr lang="en-US" sz="2800" dirty="0">
                <a:solidFill>
                  <a:schemeClr val="tx1"/>
                </a:solidFill>
                <a:latin typeface="+mj-lt"/>
              </a:rPr>
              <a:t> Ph D. His work highlights the pitfalls of becoming physically intimate with another person before certain criteria are met. A flaw that biologically makes perfect sense, but culturally is counterproductive and potentially destructive.</a:t>
            </a:r>
          </a:p>
        </p:txBody>
      </p:sp>
    </p:spTree>
    <p:extLst>
      <p:ext uri="{BB962C8B-B14F-4D97-AF65-F5344CB8AC3E}">
        <p14:creationId xmlns:p14="http://schemas.microsoft.com/office/powerpoint/2010/main" val="17290467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Touch</a:t>
            </a:r>
          </a:p>
        </p:txBody>
      </p:sp>
      <p:sp>
        <p:nvSpPr>
          <p:cNvPr id="3" name="Content Placeholder 2"/>
          <p:cNvSpPr>
            <a:spLocks noGrp="1"/>
          </p:cNvSpPr>
          <p:nvPr>
            <p:ph idx="1"/>
          </p:nvPr>
        </p:nvSpPr>
        <p:spPr/>
        <p:txBody>
          <a:bodyPr/>
          <a:lstStyle/>
          <a:p>
            <a:pPr marL="0" indent="0">
              <a:buNone/>
            </a:pPr>
            <a:r>
              <a:rPr lang="en-US" dirty="0"/>
              <a:t>The last riser is “touch.” This may mean different things to different people, but in the context of this book, it means sexual behaviors. If you are unsure if a behavior is “Sexual” in nature, ask yourself “what would my mom think about this behavior.” If your conclusion is “Sex”, it probably is.</a:t>
            </a:r>
          </a:p>
          <a:p>
            <a:pPr marL="0" indent="0">
              <a:buNone/>
            </a:pPr>
            <a:endParaRPr lang="en-US" dirty="0"/>
          </a:p>
          <a:p>
            <a:pPr marL="0" indent="0">
              <a:buNone/>
            </a:pPr>
            <a:r>
              <a:rPr lang="en-US" dirty="0"/>
              <a:t>When your R.A.M looks like the diagram you saw 2 slides ago, you probably have moved out of the “romance” stage and into at least the Power struggle stage (usually around 3 months into a relationship).</a:t>
            </a:r>
          </a:p>
        </p:txBody>
      </p:sp>
    </p:spTree>
    <p:extLst>
      <p:ext uri="{BB962C8B-B14F-4D97-AF65-F5344CB8AC3E}">
        <p14:creationId xmlns:p14="http://schemas.microsoft.com/office/powerpoint/2010/main" val="23467809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Healthy R.A.M.	</a:t>
            </a:r>
          </a:p>
        </p:txBody>
      </p:sp>
      <p:sp>
        <p:nvSpPr>
          <p:cNvPr id="3" name="Content Placeholder 2"/>
          <p:cNvSpPr>
            <a:spLocks noGrp="1"/>
          </p:cNvSpPr>
          <p:nvPr>
            <p:ph idx="1"/>
          </p:nvPr>
        </p:nvSpPr>
        <p:spPr/>
        <p:txBody>
          <a:bodyPr>
            <a:normAutofit lnSpcReduction="10000"/>
          </a:bodyPr>
          <a:lstStyle/>
          <a:p>
            <a:pPr marL="0" indent="0">
              <a:buNone/>
            </a:pPr>
            <a:r>
              <a:rPr lang="en-US" dirty="0"/>
              <a:t>When you can say you know someone more than you trust them, when you trust them more than you can rely on them, why you can rely on them more than you are committed to the, then touch (sexual behaviors) is OK</a:t>
            </a:r>
          </a:p>
          <a:p>
            <a:pPr marL="0" indent="0">
              <a:buNone/>
            </a:pPr>
            <a:endParaRPr lang="en-US" dirty="0"/>
          </a:p>
          <a:p>
            <a:pPr marL="0" indent="0">
              <a:buNone/>
            </a:pPr>
            <a:r>
              <a:rPr lang="en-US" dirty="0"/>
              <a:t>Consider the circumstances. In the first 3 months of a relationship we are biologically driven. No matter how much you “click” no matter how “perfect” she is, no matter how much he “understands” you, you don’t really know each other well, can can’t fully trust him or her (and if you think you can, lend them a large sum of money and find out the hard way), you can’t rely on them, and you are not </a:t>
            </a:r>
            <a:r>
              <a:rPr lang="en-US" dirty="0" err="1"/>
              <a:t>commited</a:t>
            </a:r>
            <a:r>
              <a:rPr lang="en-US" dirty="0"/>
              <a:t> yet.</a:t>
            </a:r>
          </a:p>
        </p:txBody>
      </p:sp>
    </p:spTree>
    <p:extLst>
      <p:ext uri="{BB962C8B-B14F-4D97-AF65-F5344CB8AC3E}">
        <p14:creationId xmlns:p14="http://schemas.microsoft.com/office/powerpoint/2010/main" val="15411964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takes 3 months minimally</a:t>
            </a:r>
          </a:p>
        </p:txBody>
      </p:sp>
      <p:sp>
        <p:nvSpPr>
          <p:cNvPr id="3" name="Content Placeholder 2"/>
          <p:cNvSpPr>
            <a:spLocks noGrp="1"/>
          </p:cNvSpPr>
          <p:nvPr>
            <p:ph idx="1"/>
          </p:nvPr>
        </p:nvSpPr>
        <p:spPr/>
        <p:txBody>
          <a:bodyPr>
            <a:normAutofit lnSpcReduction="10000"/>
          </a:bodyPr>
          <a:lstStyle/>
          <a:p>
            <a:pPr marL="0" indent="0">
              <a:buNone/>
            </a:pPr>
            <a:r>
              <a:rPr lang="en-US" dirty="0"/>
              <a:t>To really know a person’s flaws, patterns, quirks, and to be able to say “yeah, I think I know them by now” you need at least 3 months. It could be argued one never </a:t>
            </a:r>
            <a:r>
              <a:rPr lang="en-US" i="1" dirty="0"/>
              <a:t>Really </a:t>
            </a:r>
            <a:r>
              <a:rPr lang="en-US" dirty="0"/>
              <a:t>knows another person, but after three months, most people can comfortably say they have enough knowledge that they do.</a:t>
            </a:r>
          </a:p>
          <a:p>
            <a:pPr marL="0" indent="0">
              <a:buNone/>
            </a:pPr>
            <a:endParaRPr lang="en-US" i="1" dirty="0"/>
          </a:p>
          <a:p>
            <a:pPr marL="0" indent="0">
              <a:buNone/>
            </a:pPr>
            <a:r>
              <a:rPr lang="en-US" dirty="0"/>
              <a:t>Prior to 3 months a behavior may be overlooked or excused, and a bad habit may just be an anomaly since we are not sure. And like everyone else, in those first 3 months, I’m trying to present the best version of myself, free of warts, pimples, odors, reprehensible quirks, and my potential mate only gets to see the best version of me. </a:t>
            </a:r>
          </a:p>
        </p:txBody>
      </p:sp>
    </p:spTree>
    <p:extLst>
      <p:ext uri="{BB962C8B-B14F-4D97-AF65-F5344CB8AC3E}">
        <p14:creationId xmlns:p14="http://schemas.microsoft.com/office/powerpoint/2010/main" val="370574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who is a “jerk”</a:t>
            </a:r>
          </a:p>
        </p:txBody>
      </p:sp>
      <p:sp>
        <p:nvSpPr>
          <p:cNvPr id="3" name="Content Placeholder 2"/>
          <p:cNvSpPr>
            <a:spLocks noGrp="1"/>
          </p:cNvSpPr>
          <p:nvPr>
            <p:ph sz="half" idx="1"/>
          </p:nvPr>
        </p:nvSpPr>
        <p:spPr/>
        <p:txBody>
          <a:bodyPr/>
          <a:lstStyle/>
          <a:p>
            <a:pPr marL="0" indent="0">
              <a:buNone/>
            </a:pPr>
            <a:r>
              <a:rPr lang="en-US" dirty="0"/>
              <a:t>A jerk is someone who either intentionally or otherwise pressures or insists on sexual behaviors prior to the 3 month timeframe. Without knowing, trusting, relying or being committed to another, one doesn’t know what to expect from another.	</a:t>
            </a:r>
          </a:p>
        </p:txBody>
      </p:sp>
      <p:sp>
        <p:nvSpPr>
          <p:cNvPr id="4" name="Content Placeholder 3"/>
          <p:cNvSpPr>
            <a:spLocks noGrp="1"/>
          </p:cNvSpPr>
          <p:nvPr>
            <p:ph sz="half" idx="2"/>
          </p:nvPr>
        </p:nvSpPr>
        <p:spPr/>
        <p:txBody>
          <a:bodyPr/>
          <a:lstStyle/>
          <a:p>
            <a:pPr marL="0" indent="0">
              <a:buNone/>
            </a:pPr>
            <a:r>
              <a:rPr lang="en-US" dirty="0"/>
              <a:t>We all think that “this person is special” that they are “not like the others” and that being sexually active prior to knowing someone can be “just what we need to lay the foundation for a strong relationship.” Is that possible, yes. Is that likely, what does your </a:t>
            </a:r>
            <a:r>
              <a:rPr lang="en-US"/>
              <a:t>experience say?</a:t>
            </a:r>
          </a:p>
        </p:txBody>
      </p:sp>
    </p:spTree>
    <p:extLst>
      <p:ext uri="{BB962C8B-B14F-4D97-AF65-F5344CB8AC3E}">
        <p14:creationId xmlns:p14="http://schemas.microsoft.com/office/powerpoint/2010/main" val="1486882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Romantic Love?</a:t>
            </a:r>
          </a:p>
        </p:txBody>
      </p:sp>
      <p:sp>
        <p:nvSpPr>
          <p:cNvPr id="3" name="Content Placeholder 2"/>
          <p:cNvSpPr>
            <a:spLocks noGrp="1"/>
          </p:cNvSpPr>
          <p:nvPr>
            <p:ph idx="1"/>
          </p:nvPr>
        </p:nvSpPr>
        <p:spPr/>
        <p:txBody>
          <a:bodyPr/>
          <a:lstStyle/>
          <a:p>
            <a:pPr marL="0" indent="0">
              <a:buNone/>
            </a:pPr>
            <a:r>
              <a:rPr lang="en-US" dirty="0"/>
              <a:t>From the textbook “Life-span Development” 6</a:t>
            </a:r>
            <a:r>
              <a:rPr lang="en-US" baseline="30000" dirty="0"/>
              <a:t>th</a:t>
            </a:r>
            <a:r>
              <a:rPr lang="en-US" dirty="0"/>
              <a:t> ed.</a:t>
            </a:r>
          </a:p>
          <a:p>
            <a:pPr marL="0" indent="0">
              <a:buNone/>
            </a:pPr>
            <a:endParaRPr lang="en-US" dirty="0"/>
          </a:p>
          <a:p>
            <a:pPr>
              <a:buFontTx/>
              <a:buChar char="-"/>
            </a:pPr>
            <a:r>
              <a:rPr lang="en-US" dirty="0"/>
              <a:t>Also called passionate love, or </a:t>
            </a:r>
            <a:r>
              <a:rPr lang="en-US" dirty="0" err="1"/>
              <a:t>eros</a:t>
            </a:r>
            <a:r>
              <a:rPr lang="en-US" dirty="0"/>
              <a:t>, romantic love has strong sexual and infatuation components and often predominates in the early period of a love relationship. </a:t>
            </a:r>
            <a:r>
              <a:rPr lang="en-US" b="1" i="1" dirty="0"/>
              <a:t>Page G-8</a:t>
            </a:r>
          </a:p>
          <a:p>
            <a:pPr>
              <a:buFontTx/>
              <a:buChar char="-"/>
            </a:pPr>
            <a:endParaRPr lang="en-US" b="1" i="1" dirty="0"/>
          </a:p>
          <a:p>
            <a:pPr>
              <a:buFontTx/>
              <a:buChar char="-"/>
            </a:pPr>
            <a:endParaRPr lang="en-US" b="1" i="1" dirty="0"/>
          </a:p>
        </p:txBody>
      </p:sp>
    </p:spTree>
    <p:extLst>
      <p:ext uri="{BB962C8B-B14F-4D97-AF65-F5344CB8AC3E}">
        <p14:creationId xmlns:p14="http://schemas.microsoft.com/office/powerpoint/2010/main" val="1064647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What are the stages a relationship endures?</a:t>
            </a:r>
          </a:p>
        </p:txBody>
      </p:sp>
      <p:sp>
        <p:nvSpPr>
          <p:cNvPr id="6" name="Content Placeholder 5"/>
          <p:cNvSpPr>
            <a:spLocks noGrp="1"/>
          </p:cNvSpPr>
          <p:nvPr>
            <p:ph sz="half" idx="1"/>
          </p:nvPr>
        </p:nvSpPr>
        <p:spPr/>
        <p:txBody>
          <a:bodyPr/>
          <a:lstStyle/>
          <a:p>
            <a:r>
              <a:rPr lang="en-US" dirty="0"/>
              <a:t>Not every relationship makes it through all these stages, but should a couple endure “until they are old an gray” chances are they will be able to reflect on these stages.</a:t>
            </a:r>
          </a:p>
        </p:txBody>
      </p:sp>
      <p:sp>
        <p:nvSpPr>
          <p:cNvPr id="8" name="Content Placeholder 7"/>
          <p:cNvSpPr>
            <a:spLocks noGrp="1"/>
          </p:cNvSpPr>
          <p:nvPr>
            <p:ph sz="half" idx="2"/>
          </p:nvPr>
        </p:nvSpPr>
        <p:spPr/>
        <p:txBody>
          <a:bodyPr/>
          <a:lstStyle/>
          <a:p>
            <a:r>
              <a:rPr lang="en-US" dirty="0"/>
              <a:t>There is no guaranteed time frame a couple will remain in any one stage. Just like the stages of grief, some may last longer than others, and sometimes one may re-experience it.</a:t>
            </a:r>
          </a:p>
          <a:p>
            <a:endParaRPr lang="en-US" dirty="0"/>
          </a:p>
        </p:txBody>
      </p:sp>
    </p:spTree>
    <p:extLst>
      <p:ext uri="{BB962C8B-B14F-4D97-AF65-F5344CB8AC3E}">
        <p14:creationId xmlns:p14="http://schemas.microsoft.com/office/powerpoint/2010/main" val="109807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Stage 1: Romance</a:t>
            </a:r>
          </a:p>
        </p:txBody>
      </p:sp>
      <p:sp>
        <p:nvSpPr>
          <p:cNvPr id="8" name="Content Placeholder 7"/>
          <p:cNvSpPr>
            <a:spLocks noGrp="1"/>
          </p:cNvSpPr>
          <p:nvPr>
            <p:ph sz="half" idx="1"/>
          </p:nvPr>
        </p:nvSpPr>
        <p:spPr/>
        <p:txBody>
          <a:bodyPr/>
          <a:lstStyle/>
          <a:p>
            <a:r>
              <a:rPr lang="en-US" dirty="0"/>
              <a:t>This “Romance” is a biological imperative. We find another person attractive. Biologically it signifies the desire to mate. We see features, a figure, eyes, humor, anatomy, and so on, interesting and it increases the idea that one will want to get to know another better. It also explains the “one night stand.”	</a:t>
            </a: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87331" y="1825625"/>
            <a:ext cx="4351338" cy="4351338"/>
          </a:xfrm>
        </p:spPr>
      </p:pic>
    </p:spTree>
    <p:extLst>
      <p:ext uri="{BB962C8B-B14F-4D97-AF65-F5344CB8AC3E}">
        <p14:creationId xmlns:p14="http://schemas.microsoft.com/office/powerpoint/2010/main" val="3071947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Romance </a:t>
            </a:r>
            <a:r>
              <a:rPr lang="en-US" sz="2800" dirty="0"/>
              <a:t>(continued)</a:t>
            </a:r>
            <a:r>
              <a:rPr lang="en-US" dirty="0"/>
              <a:t>	</a:t>
            </a:r>
          </a:p>
        </p:txBody>
      </p:sp>
      <p:sp>
        <p:nvSpPr>
          <p:cNvPr id="3" name="Content Placeholder 2"/>
          <p:cNvSpPr>
            <a:spLocks noGrp="1"/>
          </p:cNvSpPr>
          <p:nvPr>
            <p:ph sz="half" idx="1"/>
          </p:nvPr>
        </p:nvSpPr>
        <p:spPr/>
        <p:txBody>
          <a:bodyPr>
            <a:normAutofit lnSpcReduction="10000"/>
          </a:bodyPr>
          <a:lstStyle/>
          <a:p>
            <a:pPr marL="0" indent="0">
              <a:buNone/>
            </a:pPr>
            <a:r>
              <a:rPr lang="en-US" sz="3600" dirty="0"/>
              <a:t>In an order to perpetuate the species, we have to see something in another person that makes us attracted to him or her. Essentially, the unconscious motivation in this phase is “I want to make babies.”</a:t>
            </a:r>
          </a:p>
        </p:txBody>
      </p:sp>
      <p:sp>
        <p:nvSpPr>
          <p:cNvPr id="4" name="Content Placeholder 3"/>
          <p:cNvSpPr>
            <a:spLocks noGrp="1"/>
          </p:cNvSpPr>
          <p:nvPr>
            <p:ph sz="half" idx="2"/>
          </p:nvPr>
        </p:nvSpPr>
        <p:spPr/>
        <p:txBody>
          <a:bodyPr>
            <a:normAutofit lnSpcReduction="10000"/>
          </a:bodyPr>
          <a:lstStyle/>
          <a:p>
            <a:pPr marL="0" indent="0">
              <a:buNone/>
            </a:pPr>
            <a:r>
              <a:rPr lang="en-US" dirty="0"/>
              <a:t>Think about some of the “symptoms” of this phase:</a:t>
            </a:r>
          </a:p>
          <a:p>
            <a:r>
              <a:rPr lang="en-US" dirty="0"/>
              <a:t>I can’t sleep</a:t>
            </a:r>
          </a:p>
          <a:p>
            <a:r>
              <a:rPr lang="en-US" dirty="0"/>
              <a:t>I can’t get them out of my mind</a:t>
            </a:r>
          </a:p>
          <a:p>
            <a:r>
              <a:rPr lang="en-US" dirty="0"/>
              <a:t>Everything about him or her is perfect!</a:t>
            </a:r>
          </a:p>
          <a:p>
            <a:r>
              <a:rPr lang="en-US" dirty="0"/>
              <a:t>I can’t wait to see them!</a:t>
            </a:r>
          </a:p>
          <a:p>
            <a:r>
              <a:rPr lang="en-US" dirty="0"/>
              <a:t>I want to spend all my time with him or her.</a:t>
            </a:r>
          </a:p>
        </p:txBody>
      </p:sp>
    </p:spTree>
    <p:extLst>
      <p:ext uri="{BB962C8B-B14F-4D97-AF65-F5344CB8AC3E}">
        <p14:creationId xmlns:p14="http://schemas.microsoft.com/office/powerpoint/2010/main" val="183908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2. Power Struggle</a:t>
            </a:r>
          </a:p>
        </p:txBody>
      </p:sp>
      <p:sp>
        <p:nvSpPr>
          <p:cNvPr id="3" name="Content Placeholder 2"/>
          <p:cNvSpPr>
            <a:spLocks noGrp="1"/>
          </p:cNvSpPr>
          <p:nvPr>
            <p:ph sz="half" idx="1"/>
          </p:nvPr>
        </p:nvSpPr>
        <p:spPr/>
        <p:txBody>
          <a:bodyPr>
            <a:normAutofit/>
          </a:bodyPr>
          <a:lstStyle/>
          <a:p>
            <a:pPr marL="0" indent="0">
              <a:buNone/>
            </a:pPr>
            <a:r>
              <a:rPr lang="en-US" dirty="0"/>
              <a:t>Depending on the couple, this starts at about 3 months. It is defined by negotiating the boundaries of the relationship. Does one person need to re-establish their independence? How about not spending </a:t>
            </a:r>
            <a:r>
              <a:rPr lang="en-US" i="1" dirty="0"/>
              <a:t>Every </a:t>
            </a:r>
            <a:r>
              <a:rPr lang="en-US" dirty="0"/>
              <a:t>moment texting. One remembers their other obligations. </a:t>
            </a:r>
            <a:endParaRPr lang="en-US" i="1"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87330" y="1124744"/>
            <a:ext cx="5052219" cy="5052219"/>
          </a:xfrm>
        </p:spPr>
      </p:pic>
    </p:spTree>
    <p:extLst>
      <p:ext uri="{BB962C8B-B14F-4D97-AF65-F5344CB8AC3E}">
        <p14:creationId xmlns:p14="http://schemas.microsoft.com/office/powerpoint/2010/main" val="197091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Power Struggle (continued)</a:t>
            </a:r>
            <a:endParaRPr lang="en-US" sz="2800" dirty="0"/>
          </a:p>
        </p:txBody>
      </p:sp>
      <p:sp>
        <p:nvSpPr>
          <p:cNvPr id="6" name="Content Placeholder 5"/>
          <p:cNvSpPr>
            <a:spLocks noGrp="1"/>
          </p:cNvSpPr>
          <p:nvPr>
            <p:ph idx="1"/>
          </p:nvPr>
        </p:nvSpPr>
        <p:spPr>
          <a:xfrm>
            <a:off x="838200" y="1424353"/>
            <a:ext cx="10515600" cy="4849325"/>
          </a:xfrm>
        </p:spPr>
        <p:txBody>
          <a:bodyPr>
            <a:normAutofit/>
          </a:bodyPr>
          <a:lstStyle/>
          <a:p>
            <a:pPr marL="0" indent="0">
              <a:buNone/>
            </a:pPr>
            <a:r>
              <a:rPr lang="en-US" dirty="0"/>
              <a:t>The things that drew you together “I like the way she snorts when she laughs” or “He’s so dedicated to his job, I just love that” now start to need some “negotiations.” </a:t>
            </a:r>
          </a:p>
          <a:p>
            <a:pPr marL="0" indent="0">
              <a:buNone/>
            </a:pPr>
            <a:endParaRPr lang="en-US" dirty="0"/>
          </a:p>
          <a:p>
            <a:pPr marL="0" indent="0">
              <a:buNone/>
            </a:pPr>
            <a:r>
              <a:rPr lang="en-US" dirty="0"/>
              <a:t>What was once cute and sweet may turn to annoying. The “blemishes” that everyone but you may have noticed (my friends warned me in the beginning, but I didn’t see it) start to become problematic. </a:t>
            </a:r>
          </a:p>
          <a:p>
            <a:pPr marL="0" indent="0">
              <a:buNone/>
            </a:pPr>
            <a:endParaRPr lang="en-US" dirty="0"/>
          </a:p>
          <a:p>
            <a:pPr marL="0" indent="0">
              <a:buNone/>
            </a:pPr>
            <a:r>
              <a:rPr lang="en-US" dirty="0"/>
              <a:t>The sex drive starts to fade and the need for a suitable companion that can play by your rules defines this stage.</a:t>
            </a:r>
          </a:p>
        </p:txBody>
      </p:sp>
    </p:spTree>
    <p:extLst>
      <p:ext uri="{BB962C8B-B14F-4D97-AF65-F5344CB8AC3E}">
        <p14:creationId xmlns:p14="http://schemas.microsoft.com/office/powerpoint/2010/main" val="867051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Stage 3. Stability</a:t>
            </a:r>
            <a:endParaRPr lang="en-US" sz="3200" dirty="0"/>
          </a:p>
        </p:txBody>
      </p:sp>
      <p:sp>
        <p:nvSpPr>
          <p:cNvPr id="3" name="Content Placeholder 2"/>
          <p:cNvSpPr>
            <a:spLocks noGrp="1"/>
          </p:cNvSpPr>
          <p:nvPr>
            <p:ph sz="half" idx="1"/>
          </p:nvPr>
        </p:nvSpPr>
        <p:spPr/>
        <p:txBody>
          <a:bodyPr>
            <a:normAutofit lnSpcReduction="10000"/>
          </a:bodyPr>
          <a:lstStyle/>
          <a:p>
            <a:pPr marL="0" indent="0">
              <a:buNone/>
            </a:pPr>
            <a:r>
              <a:rPr lang="en-US" dirty="0"/>
              <a:t>This usually starts anywhere from 6-12 months into a relationship and lasts until the next phase which starts at around 2 years.</a:t>
            </a:r>
          </a:p>
          <a:p>
            <a:pPr marL="0" indent="0">
              <a:buNone/>
            </a:pPr>
            <a:endParaRPr lang="en-US" dirty="0"/>
          </a:p>
          <a:p>
            <a:pPr marL="0" indent="0">
              <a:buNone/>
            </a:pPr>
            <a:r>
              <a:rPr lang="en-US" dirty="0"/>
              <a:t>You’ve learned how you two fight, what’s acceptable boundaries, you make time for each other and its at this point you start introducing each other to peers and family. </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587331" y="867569"/>
            <a:ext cx="5309394" cy="5309394"/>
          </a:xfrm>
        </p:spPr>
      </p:pic>
    </p:spTree>
    <p:extLst>
      <p:ext uri="{BB962C8B-B14F-4D97-AF65-F5344CB8AC3E}">
        <p14:creationId xmlns:p14="http://schemas.microsoft.com/office/powerpoint/2010/main" val="18524606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1121</TotalTime>
  <Words>2020</Words>
  <Application>Microsoft Office PowerPoint</Application>
  <PresentationFormat>Widescreen</PresentationFormat>
  <Paragraphs>91</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Progression of romantic relationships/How to avoid falling in love with a jerk.  </vt:lpstr>
      <vt:lpstr>This session will be a 2 part discussion. First I will describe what a “typical” American romantic relationship will look like. There are natural stages a relationship goes through that are normal and expected from when we meet someone to “getting old and grey together.” </vt:lpstr>
      <vt:lpstr>What is a Romantic Love?</vt:lpstr>
      <vt:lpstr>What are the stages a relationship endures?</vt:lpstr>
      <vt:lpstr>Stage 1: Romance</vt:lpstr>
      <vt:lpstr>Romance (continued) </vt:lpstr>
      <vt:lpstr>Stage 2. Power Struggle</vt:lpstr>
      <vt:lpstr>Power Struggle (continued)</vt:lpstr>
      <vt:lpstr>Stage 3. Stability</vt:lpstr>
      <vt:lpstr>Stage 3. Stability (continued)</vt:lpstr>
      <vt:lpstr>Stage 4. Commitment</vt:lpstr>
      <vt:lpstr>Stage 4. Commitment(continued)</vt:lpstr>
      <vt:lpstr>Level 5. Bliss/Co-Creation stage.</vt:lpstr>
      <vt:lpstr>Level 5. Bliss/Co-Creation stage. (continued)</vt:lpstr>
      <vt:lpstr>Defining a “Jerk.”</vt:lpstr>
      <vt:lpstr>Jerks…Continued.</vt:lpstr>
      <vt:lpstr>Jerks…Continued</vt:lpstr>
      <vt:lpstr>How the book, “How to Avoid Falling in Love with a Jerk” works.</vt:lpstr>
      <vt:lpstr>The R.A.M.</vt:lpstr>
      <vt:lpstr>Touch</vt:lpstr>
      <vt:lpstr>Healthy R.A.M. </vt:lpstr>
      <vt:lpstr>It takes 3 months minimally</vt:lpstr>
      <vt:lpstr>So who is a “jerk”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7 levels of intimacy</dc:title>
  <dc:creator>larry epstein</dc:creator>
  <cp:lastModifiedBy>larry epstein</cp:lastModifiedBy>
  <cp:revision>33</cp:revision>
  <dcterms:created xsi:type="dcterms:W3CDTF">2016-10-17T01:36:00Z</dcterms:created>
  <dcterms:modified xsi:type="dcterms:W3CDTF">2016-11-06T23:10:57Z</dcterms:modified>
</cp:coreProperties>
</file>