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59" r:id="rId5"/>
    <p:sldId id="281" r:id="rId6"/>
    <p:sldId id="282" r:id="rId7"/>
    <p:sldId id="260" r:id="rId8"/>
    <p:sldId id="261" r:id="rId9"/>
    <p:sldId id="283" r:id="rId10"/>
    <p:sldId id="284" r:id="rId11"/>
    <p:sldId id="285" r:id="rId12"/>
    <p:sldId id="286" r:id="rId13"/>
    <p:sldId id="287" r:id="rId14"/>
    <p:sldId id="288"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5EE811-7080-4B8A-8562-6382F1621C98}"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652168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99474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972216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14067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5EE811-7080-4B8A-8562-6382F1621C98}"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676044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5EE811-7080-4B8A-8562-6382F1621C98}" type="datetimeFigureOut">
              <a:rPr lang="en-US" smtClean="0"/>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321455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5EE811-7080-4B8A-8562-6382F1621C98}" type="datetimeFigureOut">
              <a:rPr lang="en-US" smtClean="0"/>
              <a:t>11/21/2016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38663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5EE811-7080-4B8A-8562-6382F1621C98}" type="datetimeFigureOut">
              <a:rPr lang="en-US" smtClean="0"/>
              <a:t>11/21/2016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72723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EE811-7080-4B8A-8562-6382F1621C98}" type="datetimeFigureOut">
              <a:rPr lang="en-US" smtClean="0"/>
              <a:t>11/21/2016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43893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5EE811-7080-4B8A-8562-6382F1621C98}" type="datetimeFigureOut">
              <a:rPr lang="en-US" smtClean="0"/>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48420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5EE811-7080-4B8A-8562-6382F1621C98}" type="datetimeFigureOut">
              <a:rPr lang="en-US" smtClean="0"/>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29204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EE811-7080-4B8A-8562-6382F1621C98}" type="datetimeFigureOut">
              <a:rPr lang="en-US" smtClean="0"/>
              <a:t>11/21/2016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346CE-7732-4C20-AB24-E7E015B71676}" type="slidenum">
              <a:rPr lang="en-US" smtClean="0"/>
              <a:t>‹#›</a:t>
            </a:fld>
            <a:endParaRPr lang="en-US"/>
          </a:p>
        </p:txBody>
      </p:sp>
    </p:spTree>
    <p:extLst>
      <p:ext uri="{BB962C8B-B14F-4D97-AF65-F5344CB8AC3E}">
        <p14:creationId xmlns:p14="http://schemas.microsoft.com/office/powerpoint/2010/main" val="4193315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keirsey.com/"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err="1"/>
              <a:t>Keirsey’s</a:t>
            </a:r>
            <a:r>
              <a:rPr lang="en-US" dirty="0"/>
              <a:t> Temperaments	</a:t>
            </a:r>
          </a:p>
        </p:txBody>
      </p:sp>
      <p:sp>
        <p:nvSpPr>
          <p:cNvPr id="6" name="Text Placeholder 5"/>
          <p:cNvSpPr>
            <a:spLocks noGrp="1"/>
          </p:cNvSpPr>
          <p:nvPr>
            <p:ph type="body" sz="half" idx="2"/>
          </p:nvPr>
        </p:nvSpPr>
        <p:spPr/>
        <p:txBody>
          <a:bodyPr/>
          <a:lstStyle/>
          <a:p>
            <a:r>
              <a:rPr lang="en-US" sz="1800" dirty="0"/>
              <a:t>Meeting each</a:t>
            </a:r>
          </a:p>
          <a:p>
            <a:r>
              <a:rPr lang="en-US" sz="1800" dirty="0"/>
              <a:t>First and Third Monday of every month</a:t>
            </a:r>
          </a:p>
          <a:p>
            <a:r>
              <a:rPr lang="en-US" sz="1800" dirty="0"/>
              <a:t>7:00 PM until completed</a:t>
            </a:r>
          </a:p>
          <a:p>
            <a:endParaRPr lang="en-US" sz="1800" dirty="0"/>
          </a:p>
          <a:p>
            <a:endParaRPr lang="en-US" sz="1800" dirty="0"/>
          </a:p>
          <a:p>
            <a:r>
              <a:rPr lang="en-US" sz="1800" dirty="0"/>
              <a:t>Presenter:</a:t>
            </a:r>
          </a:p>
          <a:p>
            <a:r>
              <a:rPr lang="en-US" sz="1800" b="1" dirty="0"/>
              <a:t>Larry Epstein  LMHC CASAC</a:t>
            </a:r>
          </a:p>
          <a:p>
            <a:endParaRPr lang="en-US" dirty="0"/>
          </a:p>
          <a:p>
            <a:endParaRPr lang="en-US" dirty="0"/>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22952" y="921779"/>
            <a:ext cx="6459448" cy="4878945"/>
          </a:xfrm>
        </p:spPr>
      </p:pic>
    </p:spTree>
    <p:extLst>
      <p:ext uri="{BB962C8B-B14F-4D97-AF65-F5344CB8AC3E}">
        <p14:creationId xmlns:p14="http://schemas.microsoft.com/office/powerpoint/2010/main" val="1159653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Rationals</a:t>
            </a:r>
            <a:r>
              <a:rPr lang="en-US" dirty="0"/>
              <a:t> </a:t>
            </a:r>
            <a:r>
              <a:rPr lang="en-US" sz="2800" dirty="0"/>
              <a:t>(</a:t>
            </a:r>
            <a:r>
              <a:rPr lang="en-US" sz="2800" dirty="0" err="1"/>
              <a:t>cont</a:t>
            </a:r>
            <a:r>
              <a:rPr lang="en-US" sz="2800" dirty="0"/>
              <a:t>)</a:t>
            </a:r>
            <a:r>
              <a:rPr lang="en-US" dirty="0"/>
              <a:t>	</a:t>
            </a:r>
          </a:p>
        </p:txBody>
      </p:sp>
      <p:sp>
        <p:nvSpPr>
          <p:cNvPr id="3" name="Content Placeholder 2"/>
          <p:cNvSpPr>
            <a:spLocks noGrp="1"/>
          </p:cNvSpPr>
          <p:nvPr>
            <p:ph sz="half" idx="1"/>
          </p:nvPr>
        </p:nvSpPr>
        <p:spPr/>
        <p:txBody>
          <a:bodyPr>
            <a:normAutofit fontScale="92500"/>
          </a:bodyPr>
          <a:lstStyle/>
          <a:p>
            <a:pPr marL="0" indent="0">
              <a:buNone/>
            </a:pPr>
            <a:r>
              <a:rPr lang="en-US" sz="3600" dirty="0"/>
              <a:t>They tend to go into detail oriented or overtly cerebral professions. A profession that is on the frontier of knowledge and understanding will likely have many </a:t>
            </a:r>
            <a:r>
              <a:rPr lang="en-US" sz="3600" dirty="0" err="1"/>
              <a:t>Rationals</a:t>
            </a:r>
            <a:r>
              <a:rPr lang="en-US" sz="3600" dirty="0"/>
              <a:t> in it. Don’t expect a lot of “Feeling” words from them. </a:t>
            </a:r>
          </a:p>
        </p:txBody>
      </p:sp>
      <p:sp>
        <p:nvSpPr>
          <p:cNvPr id="4" name="Content Placeholder 3"/>
          <p:cNvSpPr>
            <a:spLocks noGrp="1"/>
          </p:cNvSpPr>
          <p:nvPr>
            <p:ph sz="half" idx="2"/>
          </p:nvPr>
        </p:nvSpPr>
        <p:spPr/>
        <p:txBody>
          <a:bodyPr>
            <a:normAutofit fontScale="92500"/>
          </a:bodyPr>
          <a:lstStyle/>
          <a:p>
            <a:pPr marL="0" indent="0">
              <a:buNone/>
            </a:pPr>
            <a:r>
              <a:rPr lang="en-US" dirty="0"/>
              <a:t>How they are viewed by the other 3 temperaments:</a:t>
            </a:r>
          </a:p>
          <a:p>
            <a:pPr marL="0" indent="0">
              <a:buNone/>
            </a:pPr>
            <a:r>
              <a:rPr lang="en-US" dirty="0"/>
              <a:t>Unemotional</a:t>
            </a:r>
          </a:p>
          <a:p>
            <a:pPr marL="0" indent="0">
              <a:buNone/>
            </a:pPr>
            <a:r>
              <a:rPr lang="en-US" dirty="0"/>
              <a:t>Cold</a:t>
            </a:r>
          </a:p>
          <a:p>
            <a:pPr marL="0" indent="0">
              <a:buNone/>
            </a:pPr>
            <a:r>
              <a:rPr lang="en-US" dirty="0"/>
              <a:t>Unfeeling</a:t>
            </a:r>
          </a:p>
          <a:p>
            <a:pPr marL="0" indent="0">
              <a:buNone/>
            </a:pPr>
            <a:r>
              <a:rPr lang="en-US" dirty="0"/>
              <a:t>Obsessive</a:t>
            </a:r>
          </a:p>
          <a:p>
            <a:pPr marL="0" indent="0">
              <a:buNone/>
            </a:pPr>
            <a:r>
              <a:rPr lang="en-US" dirty="0"/>
              <a:t>Never satisfied</a:t>
            </a:r>
          </a:p>
          <a:p>
            <a:pPr marL="0" indent="0">
              <a:buNone/>
            </a:pPr>
            <a:endParaRPr lang="en-US" dirty="0"/>
          </a:p>
          <a:p>
            <a:pPr marL="0" indent="0">
              <a:buNone/>
            </a:pPr>
            <a:r>
              <a:rPr lang="en-US" dirty="0"/>
              <a:t>Their opposite: The NFs (Idealists)</a:t>
            </a:r>
          </a:p>
          <a:p>
            <a:pPr marL="0" indent="0">
              <a:buNone/>
            </a:pPr>
            <a:endParaRPr lang="en-US" dirty="0"/>
          </a:p>
        </p:txBody>
      </p:sp>
    </p:spTree>
    <p:extLst>
      <p:ext uri="{BB962C8B-B14F-4D97-AF65-F5344CB8AC3E}">
        <p14:creationId xmlns:p14="http://schemas.microsoft.com/office/powerpoint/2010/main" val="426282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The SPs (Sensing Perceivers)</a:t>
            </a:r>
          </a:p>
        </p:txBody>
      </p:sp>
      <p:sp>
        <p:nvSpPr>
          <p:cNvPr id="8" name="Content Placeholder 7"/>
          <p:cNvSpPr>
            <a:spLocks noGrp="1"/>
          </p:cNvSpPr>
          <p:nvPr>
            <p:ph sz="half" idx="1"/>
          </p:nvPr>
        </p:nvSpPr>
        <p:spPr/>
        <p:txBody>
          <a:bodyPr>
            <a:normAutofit fontScale="92500" lnSpcReduction="10000"/>
          </a:bodyPr>
          <a:lstStyle/>
          <a:p>
            <a:pPr marL="0" indent="0">
              <a:buNone/>
            </a:pPr>
            <a:r>
              <a:rPr lang="en-US" dirty="0"/>
              <a:t>The SPs are rebellious by nature. This population will be motivated mainly to buck the system and prove another wrong.</a:t>
            </a:r>
          </a:p>
          <a:p>
            <a:pPr marL="0" indent="0">
              <a:buNone/>
            </a:pPr>
            <a:r>
              <a:rPr lang="en-US" dirty="0"/>
              <a:t>They are the ones who defy the odds, do things a “normal” person wouldn’t do. They are the risk takers and the ones who can get another out of a jam (because they’ve been there). </a:t>
            </a:r>
          </a:p>
          <a:p>
            <a:pPr marL="0" indent="0">
              <a:buNone/>
            </a:pPr>
            <a:r>
              <a:rPr lang="en-US" dirty="0"/>
              <a:t>They consist of about %33 of the population of the US. </a:t>
            </a:r>
          </a:p>
          <a:p>
            <a:pPr marL="0" indent="0">
              <a:buNone/>
            </a:pPr>
            <a:endParaRPr lang="en-US" dirty="0"/>
          </a:p>
        </p:txBody>
      </p:sp>
      <p:pic>
        <p:nvPicPr>
          <p:cNvPr id="3"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42161" y="1825625"/>
            <a:ext cx="5949839" cy="4479925"/>
          </a:xfrm>
        </p:spPr>
      </p:pic>
    </p:spTree>
    <p:extLst>
      <p:ext uri="{BB962C8B-B14F-4D97-AF65-F5344CB8AC3E}">
        <p14:creationId xmlns:p14="http://schemas.microsoft.com/office/powerpoint/2010/main" val="119345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Artisans </a:t>
            </a:r>
            <a:r>
              <a:rPr lang="en-US" sz="2800" dirty="0"/>
              <a:t>(</a:t>
            </a:r>
            <a:r>
              <a:rPr lang="en-US" sz="2800" dirty="0" err="1"/>
              <a:t>cont</a:t>
            </a:r>
            <a:r>
              <a:rPr lang="en-US" sz="2800" dirty="0"/>
              <a:t>)</a:t>
            </a:r>
            <a:r>
              <a:rPr lang="en-US" dirty="0"/>
              <a:t>	</a:t>
            </a:r>
          </a:p>
        </p:txBody>
      </p:sp>
      <p:sp>
        <p:nvSpPr>
          <p:cNvPr id="3" name="Content Placeholder 2"/>
          <p:cNvSpPr>
            <a:spLocks noGrp="1"/>
          </p:cNvSpPr>
          <p:nvPr>
            <p:ph sz="half" idx="1"/>
          </p:nvPr>
        </p:nvSpPr>
        <p:spPr/>
        <p:txBody>
          <a:bodyPr>
            <a:normAutofit fontScale="92500"/>
          </a:bodyPr>
          <a:lstStyle/>
          <a:p>
            <a:pPr marL="0" indent="0">
              <a:buNone/>
            </a:pPr>
            <a:r>
              <a:rPr lang="en-US" sz="3600" dirty="0"/>
              <a:t>Don’t let the name “Artisan” fool you. Not all are artistic or creative. But most people in longshot professions (the ones your parents told you to have a backup plan “just in case”) are artisans (because they were told not to do it.)</a:t>
            </a:r>
          </a:p>
        </p:txBody>
      </p:sp>
      <p:sp>
        <p:nvSpPr>
          <p:cNvPr id="4" name="Content Placeholder 3"/>
          <p:cNvSpPr>
            <a:spLocks noGrp="1"/>
          </p:cNvSpPr>
          <p:nvPr>
            <p:ph sz="half" idx="2"/>
          </p:nvPr>
        </p:nvSpPr>
        <p:spPr/>
        <p:txBody>
          <a:bodyPr>
            <a:normAutofit fontScale="92500"/>
          </a:bodyPr>
          <a:lstStyle/>
          <a:p>
            <a:pPr marL="0" indent="0">
              <a:buNone/>
            </a:pPr>
            <a:r>
              <a:rPr lang="en-US" dirty="0"/>
              <a:t>How they are viewed by the other 3 temperaments:</a:t>
            </a:r>
          </a:p>
          <a:p>
            <a:pPr marL="0" indent="0">
              <a:buNone/>
            </a:pPr>
            <a:r>
              <a:rPr lang="en-US" dirty="0"/>
              <a:t>Lack planning</a:t>
            </a:r>
          </a:p>
          <a:p>
            <a:pPr marL="0" indent="0">
              <a:buNone/>
            </a:pPr>
            <a:r>
              <a:rPr lang="en-US" dirty="0"/>
              <a:t>Foolish</a:t>
            </a:r>
          </a:p>
          <a:p>
            <a:pPr marL="0" indent="0">
              <a:buNone/>
            </a:pPr>
            <a:r>
              <a:rPr lang="en-US" dirty="0"/>
              <a:t>Rebellious</a:t>
            </a:r>
          </a:p>
          <a:p>
            <a:pPr marL="0" indent="0">
              <a:buNone/>
            </a:pPr>
            <a:r>
              <a:rPr lang="en-US" dirty="0"/>
              <a:t>Unwise</a:t>
            </a:r>
          </a:p>
          <a:p>
            <a:pPr marL="0" indent="0">
              <a:buNone/>
            </a:pPr>
            <a:r>
              <a:rPr lang="en-US" dirty="0"/>
              <a:t>Defiant</a:t>
            </a:r>
          </a:p>
          <a:p>
            <a:pPr marL="0" indent="0">
              <a:buNone/>
            </a:pPr>
            <a:endParaRPr lang="en-US" dirty="0"/>
          </a:p>
          <a:p>
            <a:pPr marL="0" indent="0">
              <a:buNone/>
            </a:pPr>
            <a:r>
              <a:rPr lang="en-US" dirty="0"/>
              <a:t>Their opposite: The SJs (Guardians)</a:t>
            </a:r>
          </a:p>
          <a:p>
            <a:pPr marL="0" indent="0">
              <a:buNone/>
            </a:pPr>
            <a:endParaRPr lang="en-US" dirty="0"/>
          </a:p>
        </p:txBody>
      </p:sp>
    </p:spTree>
    <p:extLst>
      <p:ext uri="{BB962C8B-B14F-4D97-AF65-F5344CB8AC3E}">
        <p14:creationId xmlns:p14="http://schemas.microsoft.com/office/powerpoint/2010/main" val="3225643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The SJs (Sensing Judgers)</a:t>
            </a:r>
          </a:p>
        </p:txBody>
      </p:sp>
      <p:sp>
        <p:nvSpPr>
          <p:cNvPr id="8" name="Content Placeholder 7"/>
          <p:cNvSpPr>
            <a:spLocks noGrp="1"/>
          </p:cNvSpPr>
          <p:nvPr>
            <p:ph sz="half" idx="1"/>
          </p:nvPr>
        </p:nvSpPr>
        <p:spPr/>
        <p:txBody>
          <a:bodyPr>
            <a:normAutofit lnSpcReduction="10000"/>
          </a:bodyPr>
          <a:lstStyle/>
          <a:p>
            <a:pPr marL="0" indent="0">
              <a:buNone/>
            </a:pPr>
            <a:r>
              <a:rPr lang="en-US" dirty="0"/>
              <a:t>The SJs protect by nature. They want law and order, fairness for all, the protect those without and help those who cannot help themselves. </a:t>
            </a:r>
          </a:p>
          <a:p>
            <a:pPr marL="0" indent="0">
              <a:buNone/>
            </a:pPr>
            <a:r>
              <a:rPr lang="en-US" dirty="0"/>
              <a:t>They enforce the rules. Right and Wrong trump individual cases and what matters is that everyone gets a fair shot.</a:t>
            </a:r>
          </a:p>
          <a:p>
            <a:pPr marL="0" indent="0">
              <a:buNone/>
            </a:pPr>
            <a:r>
              <a:rPr lang="en-US" dirty="0"/>
              <a:t>They consist of about %33 of the population of the US. </a:t>
            </a:r>
          </a:p>
          <a:p>
            <a:pPr marL="0" indent="0">
              <a:buNone/>
            </a:pPr>
            <a:endParaRPr lang="en-US" dirty="0"/>
          </a:p>
        </p:txBody>
      </p:sp>
      <p:pic>
        <p:nvPicPr>
          <p:cNvPr id="3"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42161" y="1825625"/>
            <a:ext cx="5949839" cy="4479925"/>
          </a:xfrm>
        </p:spPr>
      </p:pic>
    </p:spTree>
    <p:extLst>
      <p:ext uri="{BB962C8B-B14F-4D97-AF65-F5344CB8AC3E}">
        <p14:creationId xmlns:p14="http://schemas.microsoft.com/office/powerpoint/2010/main" val="3420470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Guardians </a:t>
            </a:r>
            <a:r>
              <a:rPr lang="en-US" sz="2800" dirty="0"/>
              <a:t>(</a:t>
            </a:r>
            <a:r>
              <a:rPr lang="en-US" sz="2800" dirty="0" err="1"/>
              <a:t>cont</a:t>
            </a:r>
            <a:r>
              <a:rPr lang="en-US" sz="2800" dirty="0"/>
              <a:t>)</a:t>
            </a:r>
            <a:r>
              <a:rPr lang="en-US" dirty="0"/>
              <a:t>	</a:t>
            </a:r>
          </a:p>
        </p:txBody>
      </p:sp>
      <p:sp>
        <p:nvSpPr>
          <p:cNvPr id="3" name="Content Placeholder 2"/>
          <p:cNvSpPr>
            <a:spLocks noGrp="1"/>
          </p:cNvSpPr>
          <p:nvPr>
            <p:ph sz="half" idx="1"/>
          </p:nvPr>
        </p:nvSpPr>
        <p:spPr/>
        <p:txBody>
          <a:bodyPr>
            <a:normAutofit fontScale="92500" lnSpcReduction="10000"/>
          </a:bodyPr>
          <a:lstStyle/>
          <a:p>
            <a:pPr marL="0" indent="0">
              <a:buNone/>
            </a:pPr>
            <a:r>
              <a:rPr lang="en-US" sz="3600" dirty="0"/>
              <a:t>They are your managers, your law enforcement, your military, your patriots, and in many cases, your nurturers. They want to see a world where the rules are followed, the world is orderly and all people great and small are treated as equals. </a:t>
            </a:r>
          </a:p>
        </p:txBody>
      </p:sp>
      <p:sp>
        <p:nvSpPr>
          <p:cNvPr id="4" name="Content Placeholder 3"/>
          <p:cNvSpPr>
            <a:spLocks noGrp="1"/>
          </p:cNvSpPr>
          <p:nvPr>
            <p:ph sz="half" idx="2"/>
          </p:nvPr>
        </p:nvSpPr>
        <p:spPr/>
        <p:txBody>
          <a:bodyPr>
            <a:normAutofit fontScale="92500" lnSpcReduction="10000"/>
          </a:bodyPr>
          <a:lstStyle/>
          <a:p>
            <a:pPr marL="0" indent="0">
              <a:buNone/>
            </a:pPr>
            <a:r>
              <a:rPr lang="en-US" dirty="0"/>
              <a:t>How they are viewed by the other 3 temperaments:</a:t>
            </a:r>
          </a:p>
          <a:p>
            <a:pPr marL="0" indent="0">
              <a:buNone/>
            </a:pPr>
            <a:r>
              <a:rPr lang="en-US" dirty="0"/>
              <a:t>Stubborn</a:t>
            </a:r>
          </a:p>
          <a:p>
            <a:pPr marL="0" indent="0">
              <a:buNone/>
            </a:pPr>
            <a:r>
              <a:rPr lang="en-US" dirty="0"/>
              <a:t>Unrelenting to individual cases</a:t>
            </a:r>
          </a:p>
          <a:p>
            <a:pPr marL="0" indent="0">
              <a:buNone/>
            </a:pPr>
            <a:r>
              <a:rPr lang="en-US" dirty="0"/>
              <a:t>Myopic</a:t>
            </a:r>
          </a:p>
          <a:p>
            <a:pPr marL="0" indent="0">
              <a:buNone/>
            </a:pPr>
            <a:r>
              <a:rPr lang="en-US" dirty="0"/>
              <a:t>Intolerant of variety</a:t>
            </a:r>
          </a:p>
          <a:p>
            <a:pPr marL="0" indent="0">
              <a:buNone/>
            </a:pPr>
            <a:r>
              <a:rPr lang="en-US" dirty="0"/>
              <a:t>Hiding behind rules and regulations</a:t>
            </a:r>
          </a:p>
          <a:p>
            <a:pPr marL="0" indent="0">
              <a:buNone/>
            </a:pPr>
            <a:r>
              <a:rPr lang="en-US" dirty="0"/>
              <a:t>Overconcerned with safety</a:t>
            </a:r>
          </a:p>
          <a:p>
            <a:pPr marL="0" indent="0">
              <a:buNone/>
            </a:pPr>
            <a:endParaRPr lang="en-US" dirty="0"/>
          </a:p>
          <a:p>
            <a:pPr marL="0" indent="0">
              <a:buNone/>
            </a:pPr>
            <a:r>
              <a:rPr lang="en-US" dirty="0"/>
              <a:t>Their opposite: The SPs (Artisans)</a:t>
            </a:r>
          </a:p>
          <a:p>
            <a:pPr marL="0" indent="0">
              <a:buNone/>
            </a:pPr>
            <a:endParaRPr lang="en-US" dirty="0"/>
          </a:p>
        </p:txBody>
      </p:sp>
    </p:spTree>
    <p:extLst>
      <p:ext uri="{BB962C8B-B14F-4D97-AF65-F5344CB8AC3E}">
        <p14:creationId xmlns:p14="http://schemas.microsoft.com/office/powerpoint/2010/main" val="2313590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word on Opposites</a:t>
            </a:r>
            <a:endParaRPr lang="en-US" sz="3200" dirty="0"/>
          </a:p>
        </p:txBody>
      </p:sp>
      <p:sp>
        <p:nvSpPr>
          <p:cNvPr id="3" name="Content Placeholder 2"/>
          <p:cNvSpPr>
            <a:spLocks noGrp="1"/>
          </p:cNvSpPr>
          <p:nvPr>
            <p:ph sz="half" idx="1"/>
          </p:nvPr>
        </p:nvSpPr>
        <p:spPr/>
        <p:txBody>
          <a:bodyPr>
            <a:normAutofit fontScale="92500"/>
          </a:bodyPr>
          <a:lstStyle/>
          <a:p>
            <a:pPr marL="0" indent="0">
              <a:buNone/>
            </a:pPr>
            <a:r>
              <a:rPr lang="en-US" dirty="0"/>
              <a:t>You probably think “well if everyone were like me, that would be great!” Possibly, but consider the following:</a:t>
            </a:r>
          </a:p>
          <a:p>
            <a:pPr marL="0" indent="0">
              <a:buNone/>
            </a:pPr>
            <a:endParaRPr lang="en-US" dirty="0"/>
          </a:p>
          <a:p>
            <a:pPr marL="0" indent="0">
              <a:buNone/>
            </a:pPr>
            <a:r>
              <a:rPr lang="en-US" dirty="0"/>
              <a:t>Our closest friends chances are, are like us. My closest friends are usually my temperament. By my romantic interests, like so many other people, are my opposite. When it comes to temperament, opposites do attract. </a:t>
            </a:r>
          </a:p>
          <a:p>
            <a:pPr marL="0" indent="0">
              <a:buNone/>
            </a:pPr>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34665" y="2076450"/>
            <a:ext cx="5624506" cy="2910682"/>
          </a:xfrm>
        </p:spPr>
      </p:pic>
    </p:spTree>
    <p:extLst>
      <p:ext uri="{BB962C8B-B14F-4D97-AF65-F5344CB8AC3E}">
        <p14:creationId xmlns:p14="http://schemas.microsoft.com/office/powerpoint/2010/main" val="837458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Opposites </a:t>
            </a:r>
            <a:r>
              <a:rPr lang="en-US" sz="3200" dirty="0"/>
              <a:t>(</a:t>
            </a:r>
            <a:r>
              <a:rPr lang="en-US" sz="3200" dirty="0" err="1"/>
              <a:t>cont</a:t>
            </a:r>
            <a:r>
              <a:rPr lang="en-US" sz="3200" dirty="0"/>
              <a:t>)</a:t>
            </a:r>
          </a:p>
        </p:txBody>
      </p:sp>
      <p:sp>
        <p:nvSpPr>
          <p:cNvPr id="3" name="Content Placeholder 2"/>
          <p:cNvSpPr>
            <a:spLocks noGrp="1"/>
          </p:cNvSpPr>
          <p:nvPr>
            <p:ph idx="1"/>
          </p:nvPr>
        </p:nvSpPr>
        <p:spPr/>
        <p:txBody>
          <a:bodyPr>
            <a:normAutofit lnSpcReduction="10000"/>
          </a:bodyPr>
          <a:lstStyle/>
          <a:p>
            <a:pPr marL="0" indent="0">
              <a:buNone/>
            </a:pPr>
            <a:r>
              <a:rPr lang="en-US" dirty="0"/>
              <a:t>The strengths of a Guardian are the weaknesses of an Artisan and vice versa. Where an Artisan is a risk taker and rebel, an Guardian may real them in and get them to think about their choices. Were a Guardian might overconcern themselves with right and wrong, an Artisan may motivate them to take a risk and think more induvial and less collectively. </a:t>
            </a:r>
          </a:p>
          <a:p>
            <a:pPr marL="0" indent="0">
              <a:buNone/>
            </a:pPr>
            <a:r>
              <a:rPr lang="en-US" dirty="0"/>
              <a:t>It makes sense, we may want the world to be “just like me” but that would be rather monolithic and boring. </a:t>
            </a:r>
          </a:p>
          <a:p>
            <a:pPr marL="0" indent="0">
              <a:buNone/>
            </a:pPr>
            <a:r>
              <a:rPr lang="en-US" dirty="0"/>
              <a:t>The problem comes from wanting to change an opposite into our way of being instead of embracing the variety and their individual traits that may compensate for our own weaknesses.</a:t>
            </a:r>
          </a:p>
        </p:txBody>
      </p:sp>
    </p:spTree>
    <p:extLst>
      <p:ext uri="{BB962C8B-B14F-4D97-AF65-F5344CB8AC3E}">
        <p14:creationId xmlns:p14="http://schemas.microsoft.com/office/powerpoint/2010/main" val="2092300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659421"/>
            <a:ext cx="10515600" cy="2901463"/>
          </a:xfrm>
        </p:spPr>
        <p:txBody>
          <a:bodyPr>
            <a:noAutofit/>
          </a:bodyPr>
          <a:lstStyle/>
          <a:p>
            <a:r>
              <a:rPr lang="en-US" sz="2800" dirty="0"/>
              <a:t>Dating back to ancient times, humans have tried to sort itself out by different types of people. We all have met someone who “reminds me of this person I know.” Are there really only so many types of people? Dating back to the Greek 4 fundamental personality types (sanguine choleric, melancholic, and phlegmatic) which were based on the idea that a person has too much of one type of body fluid, humanity has tried to understand what makes people tick.</a:t>
            </a:r>
            <a:br>
              <a:rPr lang="en-US" sz="2800" dirty="0"/>
            </a:br>
            <a:endParaRPr lang="en-US" sz="2800" dirty="0"/>
          </a:p>
        </p:txBody>
      </p:sp>
      <p:sp>
        <p:nvSpPr>
          <p:cNvPr id="3" name="Text Placeholder 2"/>
          <p:cNvSpPr>
            <a:spLocks noGrp="1"/>
          </p:cNvSpPr>
          <p:nvPr>
            <p:ph type="body" idx="1"/>
          </p:nvPr>
        </p:nvSpPr>
        <p:spPr>
          <a:xfrm>
            <a:off x="831850" y="3385039"/>
            <a:ext cx="10515600" cy="2954216"/>
          </a:xfrm>
        </p:spPr>
        <p:txBody>
          <a:bodyPr>
            <a:normAutofit/>
          </a:bodyPr>
          <a:lstStyle/>
          <a:p>
            <a:r>
              <a:rPr lang="en-US" sz="2800" dirty="0">
                <a:solidFill>
                  <a:schemeClr val="tx1"/>
                </a:solidFill>
                <a:latin typeface="+mj-lt"/>
              </a:rPr>
              <a:t>There are a multitude of personality sorters, scales, measurement tools and assessments to choose from. The </a:t>
            </a:r>
            <a:r>
              <a:rPr lang="en-US" sz="2800" dirty="0" err="1">
                <a:solidFill>
                  <a:schemeClr val="tx1"/>
                </a:solidFill>
                <a:latin typeface="+mj-lt"/>
              </a:rPr>
              <a:t>Keirsey</a:t>
            </a:r>
            <a:r>
              <a:rPr lang="en-US" sz="2800" dirty="0">
                <a:solidFill>
                  <a:schemeClr val="tx1"/>
                </a:solidFill>
                <a:latin typeface="+mj-lt"/>
              </a:rPr>
              <a:t> Temperament sorter is a free tool found at </a:t>
            </a:r>
            <a:r>
              <a:rPr lang="en-US" sz="2800" dirty="0">
                <a:solidFill>
                  <a:schemeClr val="tx1"/>
                </a:solidFill>
                <a:latin typeface="+mj-lt"/>
                <a:hlinkClick r:id="rId2"/>
              </a:rPr>
              <a:t>www.Keirsey.com</a:t>
            </a:r>
            <a:r>
              <a:rPr lang="en-US" sz="2800" dirty="0">
                <a:solidFill>
                  <a:schemeClr val="tx1"/>
                </a:solidFill>
                <a:latin typeface="+mj-lt"/>
              </a:rPr>
              <a:t>. It is based on the Meyer’s-Briggs Type indicator. The later is a ridged, 500+ questionnaire that will give a person a 4 category description of who they are, placing them into one of 16 personality types. </a:t>
            </a:r>
          </a:p>
        </p:txBody>
      </p:sp>
    </p:spTree>
    <p:extLst>
      <p:ext uri="{BB962C8B-B14F-4D97-AF65-F5344CB8AC3E}">
        <p14:creationId xmlns:p14="http://schemas.microsoft.com/office/powerpoint/2010/main" val="1729046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Keirsey</a:t>
            </a:r>
            <a:r>
              <a:rPr lang="en-US" dirty="0"/>
              <a:t> Temperament sorter </a:t>
            </a:r>
            <a:r>
              <a:rPr lang="en-US" sz="2800" dirty="0"/>
              <a:t>(</a:t>
            </a:r>
            <a:r>
              <a:rPr lang="en-US" sz="2800" dirty="0" err="1"/>
              <a:t>cont</a:t>
            </a:r>
            <a:r>
              <a:rPr lang="en-US" sz="2800" dirty="0"/>
              <a:t>)</a:t>
            </a:r>
          </a:p>
        </p:txBody>
      </p:sp>
      <p:sp>
        <p:nvSpPr>
          <p:cNvPr id="3" name="Content Placeholder 2"/>
          <p:cNvSpPr>
            <a:spLocks noGrp="1"/>
          </p:cNvSpPr>
          <p:nvPr>
            <p:ph idx="1"/>
          </p:nvPr>
        </p:nvSpPr>
        <p:spPr/>
        <p:txBody>
          <a:bodyPr>
            <a:normAutofit lnSpcReduction="10000"/>
          </a:bodyPr>
          <a:lstStyle/>
          <a:p>
            <a:pPr marL="0" indent="0">
              <a:buNone/>
            </a:pPr>
            <a:r>
              <a:rPr lang="en-US" sz="3600" dirty="0"/>
              <a:t>The </a:t>
            </a:r>
            <a:r>
              <a:rPr lang="en-US" sz="3600" dirty="0" err="1"/>
              <a:t>Keirsey</a:t>
            </a:r>
            <a:r>
              <a:rPr lang="en-US" sz="3600" dirty="0"/>
              <a:t> is 72 yes or no questions that will give you the same 4 category breakdown. It is not used to assess for maladaptive behavior nor dysfunction. Instead it is used to help one better understand why they do what they do and normalize one’s experiences in a world that, regardless of one’s temperament, puts them in the minority. No matter your temperament, there are more people in the world who are not your temperament.</a:t>
            </a:r>
            <a:endParaRPr lang="en-US" sz="3600" b="1" i="1" dirty="0"/>
          </a:p>
          <a:p>
            <a:pPr>
              <a:buFontTx/>
              <a:buChar char="-"/>
            </a:pPr>
            <a:endParaRPr lang="en-US" b="1" i="1" dirty="0"/>
          </a:p>
          <a:p>
            <a:pPr>
              <a:buFontTx/>
              <a:buChar char="-"/>
            </a:pPr>
            <a:endParaRPr lang="en-US" b="1" i="1" dirty="0"/>
          </a:p>
        </p:txBody>
      </p:sp>
    </p:spTree>
    <p:extLst>
      <p:ext uri="{BB962C8B-B14F-4D97-AF65-F5344CB8AC3E}">
        <p14:creationId xmlns:p14="http://schemas.microsoft.com/office/powerpoint/2010/main" val="1064647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Defining Temperament.</a:t>
            </a:r>
          </a:p>
        </p:txBody>
      </p:sp>
      <p:sp>
        <p:nvSpPr>
          <p:cNvPr id="2" name="Content Placeholder 1"/>
          <p:cNvSpPr>
            <a:spLocks noGrp="1"/>
          </p:cNvSpPr>
          <p:nvPr>
            <p:ph idx="1"/>
          </p:nvPr>
        </p:nvSpPr>
        <p:spPr/>
        <p:txBody>
          <a:bodyPr>
            <a:normAutofit/>
          </a:bodyPr>
          <a:lstStyle/>
          <a:p>
            <a:pPr marL="0" indent="0">
              <a:buNone/>
            </a:pPr>
            <a:r>
              <a:rPr lang="en-US" dirty="0"/>
              <a:t>From http://keirsey.com/4temps/overview_temperaments.asp</a:t>
            </a:r>
          </a:p>
          <a:p>
            <a:r>
              <a:rPr lang="en-US" b="1" dirty="0"/>
              <a:t>Temperament</a:t>
            </a:r>
            <a:r>
              <a:rPr lang="en-US" dirty="0"/>
              <a:t> is a configuration of observable personality traits, such as habits of communication, patterns of action, and sets of characteristic attitudes, values, and talents. It also encompasses personal needs, the kinds of contributions that individuals make in the workplace, and the roles they play in society. Dr. David </a:t>
            </a:r>
            <a:r>
              <a:rPr lang="en-US" dirty="0" err="1"/>
              <a:t>Keirsey</a:t>
            </a:r>
            <a:r>
              <a:rPr lang="en-US" dirty="0"/>
              <a:t> has identified mankind's four basic temperaments as the Artisan, the Guardian, the Rational, and the Idealist.</a:t>
            </a:r>
          </a:p>
          <a:p>
            <a:r>
              <a:rPr lang="en-US" dirty="0"/>
              <a:t>Each temperament has its own unique qualities and shortcomings, strengths and challenges.</a:t>
            </a:r>
          </a:p>
          <a:p>
            <a:pPr marL="0" indent="0">
              <a:buNone/>
            </a:pPr>
            <a:endParaRPr lang="en-US" dirty="0"/>
          </a:p>
        </p:txBody>
      </p:sp>
    </p:spTree>
    <p:extLst>
      <p:ext uri="{BB962C8B-B14F-4D97-AF65-F5344CB8AC3E}">
        <p14:creationId xmlns:p14="http://schemas.microsoft.com/office/powerpoint/2010/main" val="109807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word on temperaments</a:t>
            </a:r>
          </a:p>
        </p:txBody>
      </p:sp>
      <p:sp>
        <p:nvSpPr>
          <p:cNvPr id="3" name="Content Placeholder 2"/>
          <p:cNvSpPr>
            <a:spLocks noGrp="1"/>
          </p:cNvSpPr>
          <p:nvPr>
            <p:ph idx="1"/>
          </p:nvPr>
        </p:nvSpPr>
        <p:spPr/>
        <p:txBody>
          <a:bodyPr>
            <a:normAutofit lnSpcReduction="10000"/>
          </a:bodyPr>
          <a:lstStyle/>
          <a:p>
            <a:pPr marL="0" indent="0">
              <a:buNone/>
            </a:pPr>
            <a:r>
              <a:rPr lang="en-US" dirty="0"/>
              <a:t>No one temperament is better than another. No on puts you at an advantage or disadvantage. But each one has it’s pros and cons depending on the situation one finds him or herself in. The pros of one temperament can be the worst traits to have in the wrong situation. </a:t>
            </a:r>
          </a:p>
          <a:p>
            <a:pPr marL="0" indent="0">
              <a:buNone/>
            </a:pPr>
            <a:endParaRPr lang="en-US" dirty="0"/>
          </a:p>
          <a:p>
            <a:pPr marL="0" indent="0">
              <a:buNone/>
            </a:pPr>
            <a:r>
              <a:rPr lang="en-US" dirty="0"/>
              <a:t>They can change over time under the right or wrong circumstances.</a:t>
            </a:r>
          </a:p>
          <a:p>
            <a:pPr marL="0" indent="0">
              <a:buNone/>
            </a:pPr>
            <a:endParaRPr lang="en-US" dirty="0"/>
          </a:p>
          <a:p>
            <a:pPr marL="0" indent="0">
              <a:buNone/>
            </a:pPr>
            <a:r>
              <a:rPr lang="en-US" dirty="0"/>
              <a:t>They are not an excuse for behavior. </a:t>
            </a:r>
          </a:p>
          <a:p>
            <a:pPr marL="0" indent="0">
              <a:buNone/>
            </a:pPr>
            <a:endParaRPr lang="en-US" dirty="0"/>
          </a:p>
          <a:p>
            <a:pPr marL="0" indent="0">
              <a:buNone/>
            </a:pPr>
            <a:r>
              <a:rPr lang="en-US" dirty="0"/>
              <a:t>They will be presented in no particular order.</a:t>
            </a:r>
          </a:p>
        </p:txBody>
      </p:sp>
    </p:spTree>
    <p:extLst>
      <p:ext uri="{BB962C8B-B14F-4D97-AF65-F5344CB8AC3E}">
        <p14:creationId xmlns:p14="http://schemas.microsoft.com/office/powerpoint/2010/main" val="3632341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word on temperaments</a:t>
            </a:r>
          </a:p>
        </p:txBody>
      </p:sp>
      <p:sp>
        <p:nvSpPr>
          <p:cNvPr id="3" name="Content Placeholder 2"/>
          <p:cNvSpPr>
            <a:spLocks noGrp="1"/>
          </p:cNvSpPr>
          <p:nvPr>
            <p:ph idx="1"/>
          </p:nvPr>
        </p:nvSpPr>
        <p:spPr/>
        <p:txBody>
          <a:bodyPr/>
          <a:lstStyle/>
          <a:p>
            <a:pPr marL="0" indent="0">
              <a:buNone/>
            </a:pPr>
            <a:r>
              <a:rPr lang="en-US" dirty="0"/>
              <a:t>In each temperament you will see 4 types associated with it. AN example is how NFs (intuitive feelers) consist of INFP, INFJ, ENFP and ENFJ. I will not be discussing the differences between the four MBTI types, only how the NFs (a temperament) differs from the NTs, SPs and SJs. </a:t>
            </a:r>
          </a:p>
          <a:p>
            <a:pPr marL="0" indent="0">
              <a:buNone/>
            </a:pPr>
            <a:endParaRPr lang="en-US" dirty="0"/>
          </a:p>
          <a:p>
            <a:pPr marL="0" indent="0">
              <a:buNone/>
            </a:pPr>
            <a:r>
              <a:rPr lang="en-US" dirty="0"/>
              <a:t>For a more detailed explanation of the 16 types, I recommend looking into the Meyer’s Briggs type indicator. </a:t>
            </a:r>
          </a:p>
        </p:txBody>
      </p:sp>
    </p:spTree>
    <p:extLst>
      <p:ext uri="{BB962C8B-B14F-4D97-AF65-F5344CB8AC3E}">
        <p14:creationId xmlns:p14="http://schemas.microsoft.com/office/powerpoint/2010/main" val="2741835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The NFs (Intuitive Feelers)</a:t>
            </a:r>
          </a:p>
        </p:txBody>
      </p:sp>
      <p:sp>
        <p:nvSpPr>
          <p:cNvPr id="8" name="Content Placeholder 7"/>
          <p:cNvSpPr>
            <a:spLocks noGrp="1"/>
          </p:cNvSpPr>
          <p:nvPr>
            <p:ph sz="half" idx="1"/>
          </p:nvPr>
        </p:nvSpPr>
        <p:spPr/>
        <p:txBody>
          <a:bodyPr/>
          <a:lstStyle/>
          <a:p>
            <a:pPr marL="0" indent="0">
              <a:buNone/>
            </a:pPr>
            <a:r>
              <a:rPr lang="en-US" dirty="0"/>
              <a:t>The NFs or “Idealists” are motivated by the search for self discovery and being genuine to one’s own self. </a:t>
            </a:r>
          </a:p>
          <a:p>
            <a:pPr marL="0" indent="0">
              <a:buNone/>
            </a:pPr>
            <a:r>
              <a:rPr lang="en-US" dirty="0"/>
              <a:t>They do not conform well to other’s ideals. Not out of a sense of rebellion, but out of a sense of authenticity to themselves</a:t>
            </a:r>
          </a:p>
          <a:p>
            <a:pPr marL="0" indent="0">
              <a:buNone/>
            </a:pPr>
            <a:r>
              <a:rPr lang="en-US" dirty="0"/>
              <a:t>They consist of about %17-%18 of the population of the US. </a:t>
            </a:r>
          </a:p>
          <a:p>
            <a:pPr marL="0" indent="0">
              <a:buNone/>
            </a:pPr>
            <a:endParaRPr lang="en-US" dirty="0"/>
          </a:p>
        </p:txBody>
      </p:sp>
      <p:pic>
        <p:nvPicPr>
          <p:cNvPr id="3"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42161" y="1825625"/>
            <a:ext cx="5949839" cy="4479925"/>
          </a:xfrm>
        </p:spPr>
      </p:pic>
    </p:spTree>
    <p:extLst>
      <p:ext uri="{BB962C8B-B14F-4D97-AF65-F5344CB8AC3E}">
        <p14:creationId xmlns:p14="http://schemas.microsoft.com/office/powerpoint/2010/main" val="3071947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Idealists </a:t>
            </a:r>
            <a:r>
              <a:rPr lang="en-US" sz="2800" dirty="0"/>
              <a:t>(</a:t>
            </a:r>
            <a:r>
              <a:rPr lang="en-US" sz="2800" dirty="0" err="1"/>
              <a:t>cont</a:t>
            </a:r>
            <a:r>
              <a:rPr lang="en-US" sz="2800" dirty="0"/>
              <a:t>)</a:t>
            </a:r>
            <a:r>
              <a:rPr lang="en-US" dirty="0"/>
              <a:t>	</a:t>
            </a:r>
          </a:p>
        </p:txBody>
      </p:sp>
      <p:sp>
        <p:nvSpPr>
          <p:cNvPr id="3" name="Content Placeholder 2"/>
          <p:cNvSpPr>
            <a:spLocks noGrp="1"/>
          </p:cNvSpPr>
          <p:nvPr>
            <p:ph sz="half" idx="1"/>
          </p:nvPr>
        </p:nvSpPr>
        <p:spPr/>
        <p:txBody>
          <a:bodyPr>
            <a:normAutofit lnSpcReduction="10000"/>
          </a:bodyPr>
          <a:lstStyle/>
          <a:p>
            <a:pPr marL="0" indent="0">
              <a:buNone/>
            </a:pPr>
            <a:r>
              <a:rPr lang="en-US" sz="3600" dirty="0"/>
              <a:t>They tend to go into either expressive, creative, or helping professions. They value feelings over thoughts, going with what feels right, talking things out, and don’t care much if what they are doing is approved by the masses. </a:t>
            </a:r>
          </a:p>
        </p:txBody>
      </p:sp>
      <p:sp>
        <p:nvSpPr>
          <p:cNvPr id="4" name="Content Placeholder 3"/>
          <p:cNvSpPr>
            <a:spLocks noGrp="1"/>
          </p:cNvSpPr>
          <p:nvPr>
            <p:ph sz="half" idx="2"/>
          </p:nvPr>
        </p:nvSpPr>
        <p:spPr/>
        <p:txBody>
          <a:bodyPr>
            <a:normAutofit lnSpcReduction="10000"/>
          </a:bodyPr>
          <a:lstStyle/>
          <a:p>
            <a:pPr marL="0" indent="0">
              <a:buNone/>
            </a:pPr>
            <a:r>
              <a:rPr lang="en-US" dirty="0"/>
              <a:t>How they are viewed by the other 3 temperaments:</a:t>
            </a:r>
          </a:p>
          <a:p>
            <a:pPr marL="0" indent="0">
              <a:buNone/>
            </a:pPr>
            <a:r>
              <a:rPr lang="en-US" dirty="0"/>
              <a:t>Moody</a:t>
            </a:r>
          </a:p>
          <a:p>
            <a:pPr marL="0" indent="0">
              <a:buNone/>
            </a:pPr>
            <a:r>
              <a:rPr lang="en-US" dirty="0"/>
              <a:t>Self-absorbed</a:t>
            </a:r>
          </a:p>
          <a:p>
            <a:pPr marL="0" indent="0">
              <a:buNone/>
            </a:pPr>
            <a:r>
              <a:rPr lang="en-US" dirty="0"/>
              <a:t>Naïve</a:t>
            </a:r>
          </a:p>
          <a:p>
            <a:pPr marL="0" indent="0">
              <a:buNone/>
            </a:pPr>
            <a:r>
              <a:rPr lang="en-US" dirty="0"/>
              <a:t>Flaky</a:t>
            </a:r>
          </a:p>
          <a:p>
            <a:pPr marL="0" indent="0">
              <a:buNone/>
            </a:pPr>
            <a:endParaRPr lang="en-US" dirty="0"/>
          </a:p>
          <a:p>
            <a:pPr marL="0" indent="0">
              <a:buNone/>
            </a:pPr>
            <a:r>
              <a:rPr lang="en-US" dirty="0"/>
              <a:t>Their opposite: The NTs (</a:t>
            </a:r>
            <a:r>
              <a:rPr lang="en-US" dirty="0" err="1"/>
              <a:t>Rationals</a:t>
            </a:r>
            <a:r>
              <a:rPr lang="en-US" dirty="0"/>
              <a:t>)</a:t>
            </a:r>
          </a:p>
          <a:p>
            <a:pPr marL="0" indent="0">
              <a:buNone/>
            </a:pPr>
            <a:endParaRPr lang="en-US" dirty="0"/>
          </a:p>
        </p:txBody>
      </p:sp>
    </p:spTree>
    <p:extLst>
      <p:ext uri="{BB962C8B-B14F-4D97-AF65-F5344CB8AC3E}">
        <p14:creationId xmlns:p14="http://schemas.microsoft.com/office/powerpoint/2010/main" val="1839082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The NTs (Intuitive Thinkers)</a:t>
            </a:r>
          </a:p>
        </p:txBody>
      </p:sp>
      <p:sp>
        <p:nvSpPr>
          <p:cNvPr id="8" name="Content Placeholder 7"/>
          <p:cNvSpPr>
            <a:spLocks noGrp="1"/>
          </p:cNvSpPr>
          <p:nvPr>
            <p:ph sz="half" idx="1"/>
          </p:nvPr>
        </p:nvSpPr>
        <p:spPr/>
        <p:txBody>
          <a:bodyPr>
            <a:normAutofit lnSpcReduction="10000"/>
          </a:bodyPr>
          <a:lstStyle/>
          <a:p>
            <a:pPr marL="0" indent="0">
              <a:buNone/>
            </a:pPr>
            <a:r>
              <a:rPr lang="en-US" dirty="0"/>
              <a:t>The NTs or “</a:t>
            </a:r>
            <a:r>
              <a:rPr lang="en-US" dirty="0" err="1"/>
              <a:t>Rationals</a:t>
            </a:r>
            <a:r>
              <a:rPr lang="en-US" dirty="0"/>
              <a:t>” are motivated by perfection of craft and understanding of the world around them. </a:t>
            </a:r>
          </a:p>
          <a:p>
            <a:pPr marL="0" indent="0">
              <a:buNone/>
            </a:pPr>
            <a:r>
              <a:rPr lang="en-US" dirty="0"/>
              <a:t>They are the planners, the detail oriented, the theorists, and forever making things more efficient. They are guided by thoughts, not feelings. </a:t>
            </a:r>
          </a:p>
          <a:p>
            <a:pPr marL="0" indent="0">
              <a:buNone/>
            </a:pPr>
            <a:r>
              <a:rPr lang="en-US" dirty="0"/>
              <a:t>They consist of about %17-%18 of the population of the US. </a:t>
            </a:r>
          </a:p>
          <a:p>
            <a:pPr marL="0" indent="0">
              <a:buNone/>
            </a:pPr>
            <a:endParaRPr lang="en-US" dirty="0"/>
          </a:p>
        </p:txBody>
      </p:sp>
      <p:pic>
        <p:nvPicPr>
          <p:cNvPr id="3" name="Content Placeholder 2"/>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42161" y="1825625"/>
            <a:ext cx="5949839" cy="4479925"/>
          </a:xfrm>
        </p:spPr>
      </p:pic>
    </p:spTree>
    <p:extLst>
      <p:ext uri="{BB962C8B-B14F-4D97-AF65-F5344CB8AC3E}">
        <p14:creationId xmlns:p14="http://schemas.microsoft.com/office/powerpoint/2010/main" val="184889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1293</TotalTime>
  <Words>1357</Words>
  <Application>Microsoft Office PowerPoint</Application>
  <PresentationFormat>Widescreen</PresentationFormat>
  <Paragraphs>92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Keirsey’s Temperaments </vt:lpstr>
      <vt:lpstr>Dating back to ancient times, humans have tried to sort itself out by different types of people. We all have met someone who “reminds me of this person I know.” Are there really only so many types of people? Dating back to the Greek 4 fundamental personality types (sanguine choleric, melancholic, and phlegmatic) which were based on the idea that a person has too much of one type of body fluid, humanity has tried to understand what makes people tick. </vt:lpstr>
      <vt:lpstr>The Keirsey Temperament sorter (cont)</vt:lpstr>
      <vt:lpstr>Defining Temperament.</vt:lpstr>
      <vt:lpstr>A word on temperaments</vt:lpstr>
      <vt:lpstr>Another word on temperaments</vt:lpstr>
      <vt:lpstr>The NFs (Intuitive Feelers)</vt:lpstr>
      <vt:lpstr>Idealists (cont) </vt:lpstr>
      <vt:lpstr>The NTs (Intuitive Thinkers)</vt:lpstr>
      <vt:lpstr>Rationals (cont) </vt:lpstr>
      <vt:lpstr>The SPs (Sensing Perceivers)</vt:lpstr>
      <vt:lpstr>Artisans (cont) </vt:lpstr>
      <vt:lpstr>The SJs (Sensing Judgers)</vt:lpstr>
      <vt:lpstr>Guardians (cont) </vt:lpstr>
      <vt:lpstr>A word on Opposites</vt:lpstr>
      <vt:lpstr>Opposites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7 levels of intimacy</dc:title>
  <dc:creator>larry epstein</dc:creator>
  <cp:lastModifiedBy>larry epstein</cp:lastModifiedBy>
  <cp:revision>43</cp:revision>
  <dcterms:created xsi:type="dcterms:W3CDTF">2016-10-17T01:36:00Z</dcterms:created>
  <dcterms:modified xsi:type="dcterms:W3CDTF">2016-11-22T01:55:38Z</dcterms:modified>
</cp:coreProperties>
</file>