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1" r:id="rId5"/>
    <p:sldId id="259" r:id="rId6"/>
    <p:sldId id="260" r:id="rId7"/>
    <p:sldId id="262" r:id="rId8"/>
    <p:sldId id="263" r:id="rId9"/>
    <p:sldId id="264" r:id="rId10"/>
    <p:sldId id="265" r:id="rId11"/>
    <p:sldId id="266" r:id="rId12"/>
    <p:sldId id="268" r:id="rId13"/>
    <p:sldId id="267" r:id="rId14"/>
    <p:sldId id="270" r:id="rId15"/>
    <p:sldId id="273" r:id="rId16"/>
    <p:sldId id="274" r:id="rId17"/>
    <p:sldId id="272" r:id="rId18"/>
    <p:sldId id="275" r:id="rId19"/>
    <p:sldId id="276" r:id="rId20"/>
    <p:sldId id="279" r:id="rId21"/>
    <p:sldId id="277" r:id="rId22"/>
    <p:sldId id="278" r:id="rId23"/>
    <p:sldId id="280" r:id="rId24"/>
    <p:sldId id="281" r:id="rId25"/>
    <p:sldId id="282" r:id="rId26"/>
    <p:sldId id="291"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7E576-CA85-4497-B738-3F8B4180522A}"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C1D7B-D729-4FBA-8D7A-7A66D6FDC34B}" type="slidenum">
              <a:rPr lang="en-US" smtClean="0"/>
              <a:t>‹#›</a:t>
            </a:fld>
            <a:endParaRPr lang="en-US"/>
          </a:p>
        </p:txBody>
      </p:sp>
    </p:spTree>
    <p:extLst>
      <p:ext uri="{BB962C8B-B14F-4D97-AF65-F5344CB8AC3E}">
        <p14:creationId xmlns:p14="http://schemas.microsoft.com/office/powerpoint/2010/main" val="108039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6ADA3A-B9AC-4802-8351-7BE047110EAB}" type="datetime1">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405687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48A65-98BF-44CD-A79F-F10F2C47F1E2}" type="datetime1">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267356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F0584-3594-4FD1-AB25-439D7D04B7C6}" type="datetime1">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1045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802C7B-4CC3-492E-945E-D14167216B12}" type="datetime1">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234144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36A200-63E5-4199-B9E1-1253F60B8D8B}" type="datetime1">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188473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A4D756-F4D6-4A70-B22A-354BF2B4C0E4}" type="datetime1">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8470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5070DB-E935-48AF-9136-B210FD9F7791}" type="datetime1">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82929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1F4A5-BA39-448E-ABE4-8DC6F1346CED}" type="datetime1">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347813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17E65-CDF3-4606-9582-1B4AA43D244F}" type="datetime1">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178318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C96E3A-3F2A-4941-BC66-FD0543BF5050}" type="datetime1">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97017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6A2CF-D032-4231-B1D5-62CC99C0C7EE}" type="datetime1">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E656D-1280-453E-BCDF-046FD5001AC5}" type="slidenum">
              <a:rPr lang="en-US" smtClean="0"/>
              <a:t>‹#›</a:t>
            </a:fld>
            <a:endParaRPr lang="en-US"/>
          </a:p>
        </p:txBody>
      </p:sp>
    </p:spTree>
    <p:extLst>
      <p:ext uri="{BB962C8B-B14F-4D97-AF65-F5344CB8AC3E}">
        <p14:creationId xmlns:p14="http://schemas.microsoft.com/office/powerpoint/2010/main" val="3909044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B9338-C174-4A96-903C-B2E4BF499D17}" type="datetime1">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E656D-1280-453E-BCDF-046FD5001AC5}" type="slidenum">
              <a:rPr lang="en-US" smtClean="0"/>
              <a:t>‹#›</a:t>
            </a:fld>
            <a:endParaRPr lang="en-US"/>
          </a:p>
        </p:txBody>
      </p:sp>
    </p:spTree>
    <p:extLst>
      <p:ext uri="{BB962C8B-B14F-4D97-AF65-F5344CB8AC3E}">
        <p14:creationId xmlns:p14="http://schemas.microsoft.com/office/powerpoint/2010/main" val="3495866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gottma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Meetup:</a:t>
            </a:r>
            <a:br>
              <a:rPr lang="en-US" dirty="0"/>
            </a:br>
            <a:r>
              <a:rPr lang="en-US" b="1" dirty="0">
                <a:latin typeface="+mn-lt"/>
              </a:rPr>
              <a:t>Improving Relationships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488" b="1488"/>
          <a:stretch>
            <a:fillRect/>
          </a:stretch>
        </p:blipFill>
        <p:spPr>
          <a:xfrm>
            <a:off x="4097186" y="307729"/>
            <a:ext cx="7694296" cy="6075486"/>
          </a:xfrm>
        </p:spPr>
      </p:pic>
      <p:sp>
        <p:nvSpPr>
          <p:cNvPr id="3" name="Subtitle 2"/>
          <p:cNvSpPr>
            <a:spLocks noGrp="1"/>
          </p:cNvSpPr>
          <p:nvPr>
            <p:ph type="body" sz="half" idx="2"/>
          </p:nvPr>
        </p:nvSpPr>
        <p:spPr/>
        <p:txBody>
          <a:bodyPr>
            <a:normAutofit/>
          </a:bodyPr>
          <a:lstStyle/>
          <a:p>
            <a:endParaRPr lang="en-US" dirty="0"/>
          </a:p>
          <a:p>
            <a:endParaRPr lang="en-US" dirty="0"/>
          </a:p>
          <a:p>
            <a:r>
              <a:rPr lang="en-US" sz="2400" dirty="0"/>
              <a:t>Meeting each</a:t>
            </a:r>
          </a:p>
          <a:p>
            <a:r>
              <a:rPr lang="en-US" sz="2400" dirty="0"/>
              <a:t>First and Third Monday of every month</a:t>
            </a:r>
          </a:p>
          <a:p>
            <a:r>
              <a:rPr lang="en-US" sz="2400" dirty="0"/>
              <a:t>6:30 PM until completed</a:t>
            </a:r>
          </a:p>
          <a:p>
            <a:endParaRPr lang="en-US" dirty="0"/>
          </a:p>
          <a:p>
            <a:endParaRPr lang="en-US" dirty="0"/>
          </a:p>
          <a:p>
            <a:r>
              <a:rPr lang="en-US" sz="1800" dirty="0"/>
              <a:t>Presenter:</a:t>
            </a:r>
          </a:p>
          <a:p>
            <a:r>
              <a:rPr lang="en-US" sz="1800" b="1" dirty="0"/>
              <a:t>Larry Epstein  LMHC CASAC</a:t>
            </a:r>
          </a:p>
          <a:p>
            <a:endParaRPr lang="en-US" dirty="0"/>
          </a:p>
          <a:p>
            <a:endParaRPr lang="en-US" dirty="0"/>
          </a:p>
        </p:txBody>
      </p:sp>
      <p:sp>
        <p:nvSpPr>
          <p:cNvPr id="4" name="Slide Number Placeholder 3"/>
          <p:cNvSpPr>
            <a:spLocks noGrp="1"/>
          </p:cNvSpPr>
          <p:nvPr>
            <p:ph type="sldNum" sz="quarter" idx="12"/>
          </p:nvPr>
        </p:nvSpPr>
        <p:spPr/>
        <p:txBody>
          <a:bodyPr/>
          <a:lstStyle/>
          <a:p>
            <a:fld id="{F5BE656D-1280-453E-BCDF-046FD5001AC5}" type="slidenum">
              <a:rPr lang="en-US" smtClean="0"/>
              <a:t>1</a:t>
            </a:fld>
            <a:endParaRPr lang="en-US"/>
          </a:p>
        </p:txBody>
      </p:sp>
    </p:spTree>
    <p:extLst>
      <p:ext uri="{BB962C8B-B14F-4D97-AF65-F5344CB8AC3E}">
        <p14:creationId xmlns:p14="http://schemas.microsoft.com/office/powerpoint/2010/main" val="42140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45129"/>
          </a:xfrm>
        </p:spPr>
        <p:txBody>
          <a:bodyPr>
            <a:normAutofit/>
          </a:bodyPr>
          <a:lstStyle/>
          <a:p>
            <a:pPr algn="ctr"/>
            <a:r>
              <a:rPr lang="en-US" dirty="0"/>
              <a:t>This meetup is not entirely about intimate relationships, but also friendships, professional, and casual relationships.</a:t>
            </a:r>
          </a:p>
        </p:txBody>
      </p:sp>
      <p:sp>
        <p:nvSpPr>
          <p:cNvPr id="3" name="Content Placeholder 2"/>
          <p:cNvSpPr>
            <a:spLocks noGrp="1"/>
          </p:cNvSpPr>
          <p:nvPr>
            <p:ph idx="1"/>
          </p:nvPr>
        </p:nvSpPr>
        <p:spPr>
          <a:xfrm>
            <a:off x="838200" y="3763107"/>
            <a:ext cx="10515600" cy="2413855"/>
          </a:xfrm>
        </p:spPr>
        <p:txBody>
          <a:bodyPr>
            <a:normAutofit/>
          </a:bodyPr>
          <a:lstStyle/>
          <a:p>
            <a:pPr marL="0" indent="0" algn="ctr">
              <a:buNone/>
            </a:pPr>
            <a:r>
              <a:rPr lang="en-US" sz="3600" dirty="0"/>
              <a:t>Because of Dr. </a:t>
            </a:r>
            <a:r>
              <a:rPr lang="en-US" sz="3600" dirty="0" err="1"/>
              <a:t>Gottman</a:t>
            </a:r>
            <a:r>
              <a:rPr lang="en-US" sz="3600" dirty="0"/>
              <a:t>, all relationships can be seen through the lenses of his work, and predict the likelihood others will want to continue associating with you and me, in all types of environments.</a:t>
            </a:r>
          </a:p>
        </p:txBody>
      </p:sp>
      <p:sp>
        <p:nvSpPr>
          <p:cNvPr id="4" name="Slide Number Placeholder 3"/>
          <p:cNvSpPr>
            <a:spLocks noGrp="1"/>
          </p:cNvSpPr>
          <p:nvPr>
            <p:ph type="sldNum" sz="quarter" idx="12"/>
          </p:nvPr>
        </p:nvSpPr>
        <p:spPr/>
        <p:txBody>
          <a:bodyPr/>
          <a:lstStyle/>
          <a:p>
            <a:fld id="{F5BE656D-1280-453E-BCDF-046FD5001AC5}" type="slidenum">
              <a:rPr lang="en-US" smtClean="0"/>
              <a:t>10</a:t>
            </a:fld>
            <a:endParaRPr lang="en-US"/>
          </a:p>
        </p:txBody>
      </p:sp>
    </p:spTree>
    <p:extLst>
      <p:ext uri="{BB962C8B-B14F-4D97-AF65-F5344CB8AC3E}">
        <p14:creationId xmlns:p14="http://schemas.microsoft.com/office/powerpoint/2010/main" val="68281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Dysfunction according to Dr. </a:t>
            </a:r>
            <a:r>
              <a:rPr lang="en-US" dirty="0" err="1"/>
              <a:t>Gottman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097" y="1690688"/>
            <a:ext cx="8109805" cy="4486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lide Number Placeholder 2"/>
          <p:cNvSpPr>
            <a:spLocks noGrp="1"/>
          </p:cNvSpPr>
          <p:nvPr>
            <p:ph type="sldNum" sz="quarter" idx="12"/>
          </p:nvPr>
        </p:nvSpPr>
        <p:spPr/>
        <p:txBody>
          <a:bodyPr/>
          <a:lstStyle/>
          <a:p>
            <a:fld id="{F5BE656D-1280-453E-BCDF-046FD5001AC5}" type="slidenum">
              <a:rPr lang="en-US" smtClean="0"/>
              <a:t>11</a:t>
            </a:fld>
            <a:endParaRPr lang="en-US"/>
          </a:p>
        </p:txBody>
      </p:sp>
    </p:spTree>
    <p:extLst>
      <p:ext uri="{BB962C8B-B14F-4D97-AF65-F5344CB8AC3E}">
        <p14:creationId xmlns:p14="http://schemas.microsoft.com/office/powerpoint/2010/main" val="391386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838200" y="1690688"/>
            <a:ext cx="10515600" cy="2169135"/>
          </a:xfrm>
        </p:spPr>
        <p:txBody>
          <a:bodyPr>
            <a:normAutofit fontScale="90000"/>
          </a:bodyPr>
          <a:lstStyle/>
          <a:p>
            <a:pPr algn="ctr"/>
            <a:r>
              <a:rPr lang="en-US" dirty="0"/>
              <a:t>There are 6 “Signs of the Apocalypse” in any relationship. I’ll be focusing on the second one, the four horsemen. For more detail on the other signs, see any of his books, his official site www.Gottman.com, or many professional and self help books that refer back to his research.</a:t>
            </a:r>
          </a:p>
        </p:txBody>
      </p:sp>
      <p:sp>
        <p:nvSpPr>
          <p:cNvPr id="3" name="Slide Number Placeholder 2"/>
          <p:cNvSpPr>
            <a:spLocks noGrp="1"/>
          </p:cNvSpPr>
          <p:nvPr>
            <p:ph type="sldNum" sz="quarter" idx="12"/>
          </p:nvPr>
        </p:nvSpPr>
        <p:spPr/>
        <p:txBody>
          <a:bodyPr/>
          <a:lstStyle/>
          <a:p>
            <a:fld id="{F5BE656D-1280-453E-BCDF-046FD5001AC5}" type="slidenum">
              <a:rPr lang="en-US" smtClean="0"/>
              <a:t>12</a:t>
            </a:fld>
            <a:endParaRPr lang="en-US"/>
          </a:p>
        </p:txBody>
      </p:sp>
    </p:spTree>
    <p:extLst>
      <p:ext uri="{BB962C8B-B14F-4D97-AF65-F5344CB8AC3E}">
        <p14:creationId xmlns:p14="http://schemas.microsoft.com/office/powerpoint/2010/main" val="3224698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Horseman #1</a:t>
            </a:r>
          </a:p>
        </p:txBody>
      </p:sp>
      <p:sp>
        <p:nvSpPr>
          <p:cNvPr id="3" name="Content Placeholder 2"/>
          <p:cNvSpPr>
            <a:spLocks noGrp="1"/>
          </p:cNvSpPr>
          <p:nvPr>
            <p:ph idx="1"/>
          </p:nvPr>
        </p:nvSpPr>
        <p:spPr>
          <a:xfrm>
            <a:off x="838200" y="1336431"/>
            <a:ext cx="10515600" cy="4840532"/>
          </a:xfrm>
        </p:spPr>
        <p:txBody>
          <a:bodyPr/>
          <a:lstStyle/>
          <a:p>
            <a:pPr marL="0" indent="0">
              <a:buNone/>
            </a:pPr>
            <a:r>
              <a:rPr lang="en-US" dirty="0"/>
              <a:t>Criticism:</a:t>
            </a:r>
          </a:p>
          <a:p>
            <a:pPr marL="0" indent="0">
              <a:buNone/>
            </a:pPr>
            <a:r>
              <a:rPr lang="en-US" dirty="0"/>
              <a:t>A global insult to a person. Where a complaint about someone addresses that specific event or trait (“We agreed that it was your turn to wash the dishes, it hurts me that they are still there”), a criticism attacks a person’s character.</a:t>
            </a:r>
          </a:p>
          <a:p>
            <a:pPr marL="0" indent="0">
              <a:buNone/>
            </a:pPr>
            <a:r>
              <a:rPr lang="en-US" dirty="0"/>
              <a:t>To turn a complaint into a criticism, just add…</a:t>
            </a:r>
          </a:p>
          <a:p>
            <a:pPr marL="0" indent="0">
              <a:buNone/>
            </a:pPr>
            <a:r>
              <a:rPr lang="en-US" dirty="0"/>
              <a:t>“Why are you so forgetful…”</a:t>
            </a:r>
          </a:p>
          <a:p>
            <a:pPr marL="0" indent="0">
              <a:buNone/>
            </a:pPr>
            <a:r>
              <a:rPr lang="en-US" dirty="0"/>
              <a:t>“You don’t seem to care about me…”</a:t>
            </a:r>
          </a:p>
          <a:p>
            <a:pPr marL="0" indent="0">
              <a:buNone/>
            </a:pPr>
            <a:r>
              <a:rPr lang="en-US" dirty="0"/>
              <a:t>“I hate it when you…”</a:t>
            </a:r>
          </a:p>
          <a:p>
            <a:pPr marL="0" indent="0">
              <a:buNone/>
            </a:pPr>
            <a:r>
              <a:rPr lang="en-US" dirty="0"/>
              <a:t>Or any variant…what’s one you are familiar with?</a:t>
            </a:r>
          </a:p>
        </p:txBody>
      </p:sp>
      <p:sp>
        <p:nvSpPr>
          <p:cNvPr id="4" name="Slide Number Placeholder 3"/>
          <p:cNvSpPr>
            <a:spLocks noGrp="1"/>
          </p:cNvSpPr>
          <p:nvPr>
            <p:ph type="sldNum" sz="quarter" idx="12"/>
          </p:nvPr>
        </p:nvSpPr>
        <p:spPr/>
        <p:txBody>
          <a:bodyPr/>
          <a:lstStyle/>
          <a:p>
            <a:fld id="{F5BE656D-1280-453E-BCDF-046FD5001AC5}" type="slidenum">
              <a:rPr lang="en-US" smtClean="0"/>
              <a:t>13</a:t>
            </a:fld>
            <a:endParaRPr lang="en-US"/>
          </a:p>
        </p:txBody>
      </p:sp>
    </p:spTree>
    <p:extLst>
      <p:ext uri="{BB962C8B-B14F-4D97-AF65-F5344CB8AC3E}">
        <p14:creationId xmlns:p14="http://schemas.microsoft.com/office/powerpoint/2010/main" val="425404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250"/>
                                        <p:tgtEl>
                                          <p:spTgt spid="3">
                                            <p:txEl>
                                              <p:pRg st="3" end="3"/>
                                            </p:txEl>
                                          </p:spTgt>
                                        </p:tgtEl>
                                      </p:cBhvr>
                                    </p:animEffect>
                                    <p:anim calcmode="lin" valueType="num">
                                      <p:cBhvr>
                                        <p:cTn id="13"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250"/>
                                        <p:tgtEl>
                                          <p:spTgt spid="3">
                                            <p:txEl>
                                              <p:pRg st="4" end="4"/>
                                            </p:txEl>
                                          </p:spTgt>
                                        </p:tgtEl>
                                      </p:cBhvr>
                                    </p:animEffect>
                                    <p:anim calcmode="lin" valueType="num">
                                      <p:cBhvr>
                                        <p:cTn id="18"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25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250"/>
                                        <p:tgtEl>
                                          <p:spTgt spid="3">
                                            <p:txEl>
                                              <p:pRg st="5" end="5"/>
                                            </p:txEl>
                                          </p:spTgt>
                                        </p:tgtEl>
                                      </p:cBhvr>
                                    </p:animEffect>
                                    <p:anim calcmode="lin" valueType="num">
                                      <p:cBhvr>
                                        <p:cTn id="23"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25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250"/>
                                        <p:tgtEl>
                                          <p:spTgt spid="3">
                                            <p:txEl>
                                              <p:pRg st="6" end="6"/>
                                            </p:txEl>
                                          </p:spTgt>
                                        </p:tgtEl>
                                      </p:cBhvr>
                                    </p:animEffect>
                                    <p:anim calcmode="lin" valueType="num">
                                      <p:cBhvr>
                                        <p:cTn id="28"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3338" y="931985"/>
            <a:ext cx="9777047" cy="1754326"/>
          </a:xfrm>
          <a:prstGeom prst="rect">
            <a:avLst/>
          </a:prstGeom>
          <a:noFill/>
        </p:spPr>
        <p:txBody>
          <a:bodyPr wrap="square" rtlCol="0">
            <a:spAutoFit/>
          </a:bodyPr>
          <a:lstStyle/>
          <a:p>
            <a:pPr algn="ctr"/>
            <a:r>
              <a:rPr lang="en-US" sz="3600" dirty="0"/>
              <a:t>Where do we learn to criticize others?</a:t>
            </a:r>
          </a:p>
          <a:p>
            <a:pPr algn="ctr"/>
            <a:endParaRPr lang="en-US" sz="3600" dirty="0"/>
          </a:p>
          <a:p>
            <a:pPr algn="ctr"/>
            <a:endParaRPr lang="en-US" sz="3600" dirty="0"/>
          </a:p>
        </p:txBody>
      </p:sp>
      <p:sp>
        <p:nvSpPr>
          <p:cNvPr id="5" name="TextBox 4"/>
          <p:cNvSpPr txBox="1"/>
          <p:nvPr/>
        </p:nvSpPr>
        <p:spPr>
          <a:xfrm>
            <a:off x="703385" y="4800601"/>
            <a:ext cx="10638693" cy="1200329"/>
          </a:xfrm>
          <a:prstGeom prst="rect">
            <a:avLst/>
          </a:prstGeom>
          <a:noFill/>
        </p:spPr>
        <p:txBody>
          <a:bodyPr wrap="square" rtlCol="0">
            <a:spAutoFit/>
          </a:bodyPr>
          <a:lstStyle/>
          <a:p>
            <a:pPr algn="ctr"/>
            <a:r>
              <a:rPr lang="en-US" sz="3600" dirty="0"/>
              <a:t>Criticism increases the likelihood of the far more damaging…Horseman #2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694" y="1714499"/>
            <a:ext cx="3238501" cy="2971801"/>
          </a:xfrm>
          <a:prstGeom prst="rect">
            <a:avLst/>
          </a:prstGeom>
        </p:spPr>
      </p:pic>
      <p:sp>
        <p:nvSpPr>
          <p:cNvPr id="2" name="Slide Number Placeholder 1"/>
          <p:cNvSpPr>
            <a:spLocks noGrp="1"/>
          </p:cNvSpPr>
          <p:nvPr>
            <p:ph type="sldNum" sz="quarter" idx="12"/>
          </p:nvPr>
        </p:nvSpPr>
        <p:spPr/>
        <p:txBody>
          <a:bodyPr/>
          <a:lstStyle/>
          <a:p>
            <a:fld id="{F5BE656D-1280-453E-BCDF-046FD5001AC5}" type="slidenum">
              <a:rPr lang="en-US" smtClean="0"/>
              <a:t>14</a:t>
            </a:fld>
            <a:endParaRPr lang="en-US"/>
          </a:p>
        </p:txBody>
      </p:sp>
    </p:spTree>
    <p:extLst>
      <p:ext uri="{BB962C8B-B14F-4D97-AF65-F5344CB8AC3E}">
        <p14:creationId xmlns:p14="http://schemas.microsoft.com/office/powerpoint/2010/main" val="132862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Horseman #2</a:t>
            </a:r>
          </a:p>
        </p:txBody>
      </p:sp>
      <p:sp>
        <p:nvSpPr>
          <p:cNvPr id="3" name="Content Placeholder 2"/>
          <p:cNvSpPr>
            <a:spLocks noGrp="1"/>
          </p:cNvSpPr>
          <p:nvPr>
            <p:ph idx="1"/>
          </p:nvPr>
        </p:nvSpPr>
        <p:spPr/>
        <p:txBody>
          <a:bodyPr/>
          <a:lstStyle/>
          <a:p>
            <a:pPr marL="0" indent="0">
              <a:buNone/>
            </a:pPr>
            <a:r>
              <a:rPr lang="en-US" sz="3200" dirty="0"/>
              <a:t>Contempt:</a:t>
            </a:r>
          </a:p>
          <a:p>
            <a:pPr marL="0" indent="0">
              <a:buNone/>
            </a:pPr>
            <a:r>
              <a:rPr lang="en-US" sz="3200" dirty="0"/>
              <a:t>Dr. </a:t>
            </a:r>
            <a:r>
              <a:rPr lang="en-US" sz="3200" dirty="0" err="1"/>
              <a:t>Gottman</a:t>
            </a:r>
            <a:r>
              <a:rPr lang="en-US" sz="3200" dirty="0"/>
              <a:t> states “the worst of the horsemen-(it) is poisonous to relationships because it conveys disgust. It is virtually impossible to resolve a problem when your partner is getting the message you’re disgusted with him or her. Inevitably, contempt leads to more conflict rather than reconciliation.”</a:t>
            </a:r>
          </a:p>
        </p:txBody>
      </p:sp>
      <p:sp>
        <p:nvSpPr>
          <p:cNvPr id="4" name="Slide Number Placeholder 3"/>
          <p:cNvSpPr>
            <a:spLocks noGrp="1"/>
          </p:cNvSpPr>
          <p:nvPr>
            <p:ph type="sldNum" sz="quarter" idx="12"/>
          </p:nvPr>
        </p:nvSpPr>
        <p:spPr/>
        <p:txBody>
          <a:bodyPr/>
          <a:lstStyle/>
          <a:p>
            <a:fld id="{F5BE656D-1280-453E-BCDF-046FD5001AC5}" type="slidenum">
              <a:rPr lang="en-US" smtClean="0"/>
              <a:t>15</a:t>
            </a:fld>
            <a:endParaRPr lang="en-US"/>
          </a:p>
        </p:txBody>
      </p:sp>
    </p:spTree>
    <p:extLst>
      <p:ext uri="{BB962C8B-B14F-4D97-AF65-F5344CB8AC3E}">
        <p14:creationId xmlns:p14="http://schemas.microsoft.com/office/powerpoint/2010/main" val="196810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363980"/>
            <a:ext cx="3932237" cy="693420"/>
          </a:xfrm>
        </p:spPr>
        <p:txBody>
          <a:bodyPr/>
          <a:lstStyle/>
          <a:p>
            <a:r>
              <a:rPr lang="en-US" dirty="0"/>
              <a:t>Examples: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8016" y="2335681"/>
            <a:ext cx="2918460" cy="2388349"/>
          </a:xfrm>
        </p:spPr>
      </p:pic>
      <p:sp>
        <p:nvSpPr>
          <p:cNvPr id="4" name="Text Placeholder 3"/>
          <p:cNvSpPr>
            <a:spLocks noGrp="1"/>
          </p:cNvSpPr>
          <p:nvPr>
            <p:ph type="body" sz="half" idx="2"/>
          </p:nvPr>
        </p:nvSpPr>
        <p:spPr/>
        <p:txBody>
          <a:bodyPr>
            <a:normAutofit/>
          </a:bodyPr>
          <a:lstStyle/>
          <a:p>
            <a:r>
              <a:rPr lang="en-US" sz="2800" b="1" dirty="0">
                <a:latin typeface="Rockwell Condensed" panose="02060603050405020104" pitchFamily="18" charset="0"/>
              </a:rPr>
              <a:t>Sarcasm</a:t>
            </a:r>
          </a:p>
          <a:p>
            <a:r>
              <a:rPr lang="en-US" sz="2800" b="1" dirty="0">
                <a:latin typeface="Rockwell Condensed" panose="02060603050405020104" pitchFamily="18" charset="0"/>
              </a:rPr>
              <a:t>Cynicism</a:t>
            </a:r>
          </a:p>
          <a:p>
            <a:r>
              <a:rPr lang="en-US" sz="2800" b="1" dirty="0">
                <a:latin typeface="Rockwell Condensed" panose="02060603050405020104" pitchFamily="18" charset="0"/>
              </a:rPr>
              <a:t>Name calling</a:t>
            </a:r>
          </a:p>
          <a:p>
            <a:r>
              <a:rPr lang="en-US" sz="2800" b="1" dirty="0">
                <a:latin typeface="Rockwell Condensed" panose="02060603050405020104" pitchFamily="18" charset="0"/>
              </a:rPr>
              <a:t>Eye rolling</a:t>
            </a:r>
          </a:p>
          <a:p>
            <a:r>
              <a:rPr lang="en-US" sz="2800" b="1" dirty="0">
                <a:latin typeface="Rockwell Condensed" panose="02060603050405020104" pitchFamily="18" charset="0"/>
              </a:rPr>
              <a:t>Sneering</a:t>
            </a:r>
          </a:p>
          <a:p>
            <a:r>
              <a:rPr lang="en-US" sz="2800" b="1" dirty="0">
                <a:latin typeface="Rockwell Condensed" panose="02060603050405020104" pitchFamily="18" charset="0"/>
              </a:rPr>
              <a:t>Mockery</a:t>
            </a:r>
          </a:p>
          <a:p>
            <a:r>
              <a:rPr lang="en-US" sz="2800" b="1" dirty="0">
                <a:latin typeface="Rockwell Condensed" panose="02060603050405020104" pitchFamily="18" charset="0"/>
              </a:rPr>
              <a:t>Hostile humor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016" y="342970"/>
            <a:ext cx="2918460" cy="21703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016" y="4724030"/>
            <a:ext cx="2918460" cy="1704160"/>
          </a:xfrm>
          <a:prstGeom prst="rect">
            <a:avLst/>
          </a:prstGeom>
        </p:spPr>
      </p:pic>
      <p:sp>
        <p:nvSpPr>
          <p:cNvPr id="3" name="Slide Number Placeholder 2"/>
          <p:cNvSpPr>
            <a:spLocks noGrp="1"/>
          </p:cNvSpPr>
          <p:nvPr>
            <p:ph type="sldNum" sz="quarter" idx="12"/>
          </p:nvPr>
        </p:nvSpPr>
        <p:spPr/>
        <p:txBody>
          <a:bodyPr/>
          <a:lstStyle/>
          <a:p>
            <a:fld id="{F5BE656D-1280-453E-BCDF-046FD5001AC5}" type="slidenum">
              <a:rPr lang="en-US" smtClean="0"/>
              <a:t>16</a:t>
            </a:fld>
            <a:endParaRPr lang="en-US"/>
          </a:p>
        </p:txBody>
      </p:sp>
    </p:spTree>
    <p:extLst>
      <p:ext uri="{BB962C8B-B14F-4D97-AF65-F5344CB8AC3E}">
        <p14:creationId xmlns:p14="http://schemas.microsoft.com/office/powerpoint/2010/main" val="139811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 who can relate?</a:t>
            </a:r>
          </a:p>
        </p:txBody>
      </p:sp>
      <p:sp>
        <p:nvSpPr>
          <p:cNvPr id="3" name="Subtitle 2"/>
          <p:cNvSpPr>
            <a:spLocks noGrp="1"/>
          </p:cNvSpPr>
          <p:nvPr>
            <p:ph type="subTitle" idx="1"/>
          </p:nvPr>
        </p:nvSpPr>
        <p:spPr>
          <a:xfrm>
            <a:off x="1524000" y="3947160"/>
            <a:ext cx="9144000" cy="1310640"/>
          </a:xfrm>
        </p:spPr>
        <p:txBody>
          <a:bodyPr/>
          <a:lstStyle/>
          <a:p>
            <a:r>
              <a:rPr lang="en-US" dirty="0"/>
              <a:t>Who has a contempt story?</a:t>
            </a:r>
          </a:p>
        </p:txBody>
      </p:sp>
      <p:sp>
        <p:nvSpPr>
          <p:cNvPr id="4" name="Slide Number Placeholder 3"/>
          <p:cNvSpPr>
            <a:spLocks noGrp="1"/>
          </p:cNvSpPr>
          <p:nvPr>
            <p:ph type="sldNum" sz="quarter" idx="12"/>
          </p:nvPr>
        </p:nvSpPr>
        <p:spPr/>
        <p:txBody>
          <a:bodyPr/>
          <a:lstStyle/>
          <a:p>
            <a:fld id="{F5BE656D-1280-453E-BCDF-046FD5001AC5}" type="slidenum">
              <a:rPr lang="en-US" smtClean="0"/>
              <a:t>17</a:t>
            </a:fld>
            <a:endParaRPr lang="en-US"/>
          </a:p>
        </p:txBody>
      </p:sp>
    </p:spTree>
    <p:extLst>
      <p:ext uri="{BB962C8B-B14F-4D97-AF65-F5344CB8AC3E}">
        <p14:creationId xmlns:p14="http://schemas.microsoft.com/office/powerpoint/2010/main" val="391753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Horseman #3</a:t>
            </a:r>
          </a:p>
        </p:txBody>
      </p:sp>
      <p:sp>
        <p:nvSpPr>
          <p:cNvPr id="3" name="Content Placeholder 2"/>
          <p:cNvSpPr>
            <a:spLocks noGrp="1"/>
          </p:cNvSpPr>
          <p:nvPr>
            <p:ph idx="1"/>
          </p:nvPr>
        </p:nvSpPr>
        <p:spPr/>
        <p:txBody>
          <a:bodyPr/>
          <a:lstStyle/>
          <a:p>
            <a:pPr marL="0" indent="0">
              <a:buNone/>
            </a:pPr>
            <a:r>
              <a:rPr lang="en-US" dirty="0"/>
              <a:t>Defensiveness:</a:t>
            </a:r>
          </a:p>
          <a:p>
            <a:pPr marL="0" indent="0">
              <a:buNone/>
            </a:pPr>
            <a:r>
              <a:rPr lang="en-US" dirty="0"/>
              <a:t>Instead of backing down, admitting fault, or looking for compromise, it is nearly expected one would want to defend his or her actions. </a:t>
            </a:r>
          </a:p>
          <a:p>
            <a:pPr marL="0" indent="0">
              <a:buNone/>
            </a:pPr>
            <a:endParaRPr lang="en-US" dirty="0"/>
          </a:p>
          <a:p>
            <a:pPr marL="0" indent="0">
              <a:buNone/>
            </a:pPr>
            <a:r>
              <a:rPr lang="en-US" dirty="0" err="1"/>
              <a:t>Gottman</a:t>
            </a:r>
            <a:r>
              <a:rPr lang="en-US" dirty="0"/>
              <a:t> says:</a:t>
            </a:r>
          </a:p>
          <a:p>
            <a:pPr marL="0" indent="0">
              <a:buNone/>
            </a:pPr>
            <a:r>
              <a:rPr lang="en-US" dirty="0"/>
              <a:t>“Although it is understandable that one would want to defend (them)selves, research shows that this approach rarely has the desired effect… this is because defensiveness is really a way of blaming (the other person).”</a:t>
            </a:r>
          </a:p>
        </p:txBody>
      </p:sp>
      <p:sp>
        <p:nvSpPr>
          <p:cNvPr id="4" name="Slide Number Placeholder 3"/>
          <p:cNvSpPr>
            <a:spLocks noGrp="1"/>
          </p:cNvSpPr>
          <p:nvPr>
            <p:ph type="sldNum" sz="quarter" idx="12"/>
          </p:nvPr>
        </p:nvSpPr>
        <p:spPr/>
        <p:txBody>
          <a:bodyPr/>
          <a:lstStyle/>
          <a:p>
            <a:fld id="{F5BE656D-1280-453E-BCDF-046FD5001AC5}" type="slidenum">
              <a:rPr lang="en-US" smtClean="0"/>
              <a:t>18</a:t>
            </a:fld>
            <a:endParaRPr lang="en-US"/>
          </a:p>
        </p:txBody>
      </p:sp>
    </p:spTree>
    <p:extLst>
      <p:ext uri="{BB962C8B-B14F-4D97-AF65-F5344CB8AC3E}">
        <p14:creationId xmlns:p14="http://schemas.microsoft.com/office/powerpoint/2010/main" val="111761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But shouldn’t I defend myself?</a:t>
            </a:r>
          </a:p>
        </p:txBody>
      </p:sp>
      <p:sp>
        <p:nvSpPr>
          <p:cNvPr id="3" name="Content Placeholder 2"/>
          <p:cNvSpPr>
            <a:spLocks noGrp="1"/>
          </p:cNvSpPr>
          <p:nvPr>
            <p:ph idx="1"/>
          </p:nvPr>
        </p:nvSpPr>
        <p:spPr/>
        <p:txBody>
          <a:bodyPr>
            <a:normAutofit/>
          </a:bodyPr>
          <a:lstStyle/>
          <a:p>
            <a:pPr marL="0" indent="0" algn="ctr">
              <a:buNone/>
            </a:pPr>
            <a:r>
              <a:rPr lang="en-US" sz="3600" dirty="0"/>
              <a:t>At the heart of defensiveness, the underlying message is “the problem isn’t me, it’s you.” </a:t>
            </a:r>
          </a:p>
          <a:p>
            <a:pPr marL="0" indent="0">
              <a:buNone/>
            </a:pPr>
            <a:endParaRPr lang="en-US" dirty="0"/>
          </a:p>
          <a:p>
            <a:pPr marL="0" indent="0" algn="ctr">
              <a:buNone/>
            </a:pPr>
            <a:r>
              <a:rPr lang="en-US" dirty="0"/>
              <a:t>This leads to </a:t>
            </a:r>
            <a:r>
              <a:rPr lang="en-US" sz="3600" b="1" dirty="0">
                <a:solidFill>
                  <a:srgbClr val="FF0000"/>
                </a:solidFill>
                <a:latin typeface="Bernard MT Condensed" panose="02050806060905020404" pitchFamily="18" charset="0"/>
              </a:rPr>
              <a:t>escalation. </a:t>
            </a:r>
          </a:p>
          <a:p>
            <a:pPr marL="0" indent="0">
              <a:buNone/>
            </a:pPr>
            <a:endParaRPr lang="en-US" dirty="0"/>
          </a:p>
          <a:p>
            <a:pPr marL="0" indent="0">
              <a:buNone/>
            </a:pPr>
            <a:r>
              <a:rPr lang="en-US" dirty="0"/>
              <a:t>And if you think that’s not a big deal, please see…</a:t>
            </a:r>
          </a:p>
          <a:p>
            <a:pPr marL="0" indent="0">
              <a:buNone/>
            </a:pPr>
            <a:r>
              <a:rPr lang="en-US" dirty="0"/>
              <a:t>The Middle East			Epic Rap Battles of History</a:t>
            </a:r>
          </a:p>
          <a:p>
            <a:pPr marL="0" indent="0">
              <a:buNone/>
            </a:pPr>
            <a:r>
              <a:rPr lang="en-US" dirty="0"/>
              <a:t>Married with Children		Your neighbors that won’t stop yelling</a:t>
            </a:r>
          </a:p>
        </p:txBody>
      </p:sp>
      <p:sp>
        <p:nvSpPr>
          <p:cNvPr id="4" name="Slide Number Placeholder 3"/>
          <p:cNvSpPr>
            <a:spLocks noGrp="1"/>
          </p:cNvSpPr>
          <p:nvPr>
            <p:ph type="sldNum" sz="quarter" idx="12"/>
          </p:nvPr>
        </p:nvSpPr>
        <p:spPr/>
        <p:txBody>
          <a:bodyPr/>
          <a:lstStyle/>
          <a:p>
            <a:fld id="{F5BE656D-1280-453E-BCDF-046FD5001AC5}" type="slidenum">
              <a:rPr lang="en-US" smtClean="0"/>
              <a:t>19</a:t>
            </a:fld>
            <a:endParaRPr lang="en-US"/>
          </a:p>
        </p:txBody>
      </p:sp>
    </p:spTree>
    <p:extLst>
      <p:ext uri="{BB962C8B-B14F-4D97-AF65-F5344CB8AC3E}">
        <p14:creationId xmlns:p14="http://schemas.microsoft.com/office/powerpoint/2010/main" val="37741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Franklin Gothic Heavy" panose="020B0903020102020204" pitchFamily="34" charset="0"/>
              </a:rPr>
              <a:t>Informed consent</a:t>
            </a:r>
          </a:p>
        </p:txBody>
      </p:sp>
      <p:sp>
        <p:nvSpPr>
          <p:cNvPr id="3" name="Content Placeholder 2"/>
          <p:cNvSpPr>
            <a:spLocks noGrp="1"/>
          </p:cNvSpPr>
          <p:nvPr>
            <p:ph idx="1"/>
          </p:nvPr>
        </p:nvSpPr>
        <p:spPr/>
        <p:txBody>
          <a:bodyPr>
            <a:noAutofit/>
          </a:bodyPr>
          <a:lstStyle/>
          <a:p>
            <a:pPr marL="0" indent="0" algn="ctr">
              <a:buNone/>
            </a:pPr>
            <a:r>
              <a:rPr lang="en-US" sz="4000" dirty="0"/>
              <a:t>These sessions are designed to encourage dialogue between members. However as someone who is a mandated reporter, I </a:t>
            </a:r>
            <a:r>
              <a:rPr lang="en-US" sz="4000" b="1" i="1" u="sng" dirty="0"/>
              <a:t>MUST</a:t>
            </a:r>
            <a:r>
              <a:rPr lang="en-US" sz="4000" dirty="0"/>
              <a:t> by local, state, and federal regulation report to the proper authorities any suspected incidences of child abuse, self-harm, potential harm from another of anyone present, or any intent to harm others not present. </a:t>
            </a:r>
          </a:p>
        </p:txBody>
      </p:sp>
      <p:sp>
        <p:nvSpPr>
          <p:cNvPr id="4" name="Slide Number Placeholder 3"/>
          <p:cNvSpPr>
            <a:spLocks noGrp="1"/>
          </p:cNvSpPr>
          <p:nvPr>
            <p:ph type="sldNum" sz="quarter" idx="12"/>
          </p:nvPr>
        </p:nvSpPr>
        <p:spPr/>
        <p:txBody>
          <a:bodyPr/>
          <a:lstStyle/>
          <a:p>
            <a:fld id="{F5BE656D-1280-453E-BCDF-046FD5001AC5}" type="slidenum">
              <a:rPr lang="en-US" smtClean="0"/>
              <a:t>2</a:t>
            </a:fld>
            <a:endParaRPr lang="en-US"/>
          </a:p>
        </p:txBody>
      </p:sp>
    </p:spTree>
    <p:extLst>
      <p:ext uri="{BB962C8B-B14F-4D97-AF65-F5344CB8AC3E}">
        <p14:creationId xmlns:p14="http://schemas.microsoft.com/office/powerpoint/2010/main" val="2971966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who has a defensiveness tale to tell?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86" y="1708675"/>
            <a:ext cx="5824813" cy="38761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35955"/>
            <a:ext cx="5473302" cy="3648868"/>
          </a:xfrm>
          <a:prstGeom prst="rect">
            <a:avLst/>
          </a:prstGeom>
        </p:spPr>
      </p:pic>
      <p:sp>
        <p:nvSpPr>
          <p:cNvPr id="3" name="Slide Number Placeholder 2"/>
          <p:cNvSpPr>
            <a:spLocks noGrp="1"/>
          </p:cNvSpPr>
          <p:nvPr>
            <p:ph type="sldNum" sz="quarter" idx="12"/>
          </p:nvPr>
        </p:nvSpPr>
        <p:spPr/>
        <p:txBody>
          <a:bodyPr/>
          <a:lstStyle/>
          <a:p>
            <a:fld id="{F5BE656D-1280-453E-BCDF-046FD5001AC5}" type="slidenum">
              <a:rPr lang="en-US" smtClean="0"/>
              <a:t>20</a:t>
            </a:fld>
            <a:endParaRPr lang="en-US"/>
          </a:p>
        </p:txBody>
      </p:sp>
    </p:spTree>
    <p:extLst>
      <p:ext uri="{BB962C8B-B14F-4D97-AF65-F5344CB8AC3E}">
        <p14:creationId xmlns:p14="http://schemas.microsoft.com/office/powerpoint/2010/main" val="40574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Horseman #4 (men…looking at you)</a:t>
            </a:r>
          </a:p>
        </p:txBody>
      </p:sp>
      <p:sp>
        <p:nvSpPr>
          <p:cNvPr id="3" name="Content Placeholder 2"/>
          <p:cNvSpPr>
            <a:spLocks noGrp="1"/>
          </p:cNvSpPr>
          <p:nvPr>
            <p:ph idx="1"/>
          </p:nvPr>
        </p:nvSpPr>
        <p:spPr/>
        <p:txBody>
          <a:bodyPr/>
          <a:lstStyle/>
          <a:p>
            <a:pPr marL="0" indent="0">
              <a:buNone/>
            </a:pPr>
            <a:r>
              <a:rPr lang="en-US" dirty="0"/>
              <a:t>Stonewalling:</a:t>
            </a:r>
          </a:p>
          <a:p>
            <a:pPr marL="0" indent="0">
              <a:buNone/>
            </a:pPr>
            <a:r>
              <a:rPr lang="en-US" dirty="0"/>
              <a:t>A disengaging from the conversation as seen by physical body language, putting objects between yourself and the other person, physically removing oneself from the room, or simply not participating in the discussion. It’s like talking to a stone wall.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23" y="4001293"/>
            <a:ext cx="2687320" cy="17897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708" y="4001292"/>
            <a:ext cx="3010292" cy="17897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001292"/>
            <a:ext cx="3265899" cy="17897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5239" y="4001291"/>
            <a:ext cx="2689041" cy="1789755"/>
          </a:xfrm>
          <a:prstGeom prst="rect">
            <a:avLst/>
          </a:prstGeom>
        </p:spPr>
      </p:pic>
      <p:sp>
        <p:nvSpPr>
          <p:cNvPr id="8" name="Slide Number Placeholder 7"/>
          <p:cNvSpPr>
            <a:spLocks noGrp="1"/>
          </p:cNvSpPr>
          <p:nvPr>
            <p:ph type="sldNum" sz="quarter" idx="12"/>
          </p:nvPr>
        </p:nvSpPr>
        <p:spPr/>
        <p:txBody>
          <a:bodyPr/>
          <a:lstStyle/>
          <a:p>
            <a:fld id="{F5BE656D-1280-453E-BCDF-046FD5001AC5}" type="slidenum">
              <a:rPr lang="en-US" smtClean="0"/>
              <a:t>21</a:t>
            </a:fld>
            <a:endParaRPr lang="en-US"/>
          </a:p>
        </p:txBody>
      </p:sp>
    </p:spTree>
    <p:extLst>
      <p:ext uri="{BB962C8B-B14F-4D97-AF65-F5344CB8AC3E}">
        <p14:creationId xmlns:p14="http://schemas.microsoft.com/office/powerpoint/2010/main" val="241421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worse….(women, feel free to affirm this…)</a:t>
            </a:r>
          </a:p>
        </p:txBody>
      </p:sp>
      <p:sp>
        <p:nvSpPr>
          <p:cNvPr id="3" name="Content Placeholder 2"/>
          <p:cNvSpPr>
            <a:spLocks noGrp="1"/>
          </p:cNvSpPr>
          <p:nvPr>
            <p:ph idx="1"/>
          </p:nvPr>
        </p:nvSpPr>
        <p:spPr/>
        <p:txBody>
          <a:bodyPr/>
          <a:lstStyle/>
          <a:p>
            <a:pPr marL="0" indent="0" algn="ctr">
              <a:buNone/>
            </a:pPr>
            <a:r>
              <a:rPr lang="en-US" dirty="0"/>
              <a:t>“uh-huh”</a:t>
            </a:r>
          </a:p>
          <a:p>
            <a:pPr marL="0" indent="0" algn="ctr">
              <a:buNone/>
            </a:pPr>
            <a:r>
              <a:rPr lang="en-US" dirty="0"/>
              <a:t>“yeah”</a:t>
            </a:r>
          </a:p>
          <a:p>
            <a:pPr marL="0" indent="0" algn="ctr">
              <a:buNone/>
            </a:pPr>
            <a:r>
              <a:rPr lang="en-US" dirty="0"/>
              <a:t>Silence</a:t>
            </a:r>
          </a:p>
          <a:p>
            <a:pPr marL="0" indent="0">
              <a:buNone/>
            </a:pPr>
            <a:endParaRPr lang="en-US" dirty="0"/>
          </a:p>
          <a:p>
            <a:pPr marL="0" indent="0">
              <a:buNone/>
            </a:pPr>
            <a:r>
              <a:rPr lang="en-US" dirty="0"/>
              <a:t>This is the case of “the more I yell, the less he (or she) seems to care.” Minimal if any feedback is displayed and one person feels neglected and/or ignored. </a:t>
            </a:r>
          </a:p>
          <a:p>
            <a:pPr marL="0" indent="0">
              <a:buNone/>
            </a:pPr>
            <a:r>
              <a:rPr lang="en-US" dirty="0"/>
              <a:t>It’s not that men only do this, but it is considered a masculine trait, usually justified by “if you have nothing nice to say, say nothing at all.”</a:t>
            </a:r>
          </a:p>
        </p:txBody>
      </p:sp>
      <p:sp>
        <p:nvSpPr>
          <p:cNvPr id="4" name="Slide Number Placeholder 3"/>
          <p:cNvSpPr>
            <a:spLocks noGrp="1"/>
          </p:cNvSpPr>
          <p:nvPr>
            <p:ph type="sldNum" sz="quarter" idx="12"/>
          </p:nvPr>
        </p:nvSpPr>
        <p:spPr/>
        <p:txBody>
          <a:bodyPr/>
          <a:lstStyle/>
          <a:p>
            <a:fld id="{F5BE656D-1280-453E-BCDF-046FD5001AC5}" type="slidenum">
              <a:rPr lang="en-US" smtClean="0"/>
              <a:t>22</a:t>
            </a:fld>
            <a:endParaRPr lang="en-US"/>
          </a:p>
        </p:txBody>
      </p:sp>
    </p:spTree>
    <p:extLst>
      <p:ext uri="{BB962C8B-B14F-4D97-AF65-F5344CB8AC3E}">
        <p14:creationId xmlns:p14="http://schemas.microsoft.com/office/powerpoint/2010/main" val="262705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thoughts on stonewalling?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599" y="1790701"/>
            <a:ext cx="6340873" cy="4877594"/>
          </a:xfrm>
        </p:spPr>
      </p:pic>
      <p:sp>
        <p:nvSpPr>
          <p:cNvPr id="3" name="Slide Number Placeholder 2"/>
          <p:cNvSpPr>
            <a:spLocks noGrp="1"/>
          </p:cNvSpPr>
          <p:nvPr>
            <p:ph type="sldNum" sz="quarter" idx="12"/>
          </p:nvPr>
        </p:nvSpPr>
        <p:spPr/>
        <p:txBody>
          <a:bodyPr/>
          <a:lstStyle/>
          <a:p>
            <a:fld id="{F5BE656D-1280-453E-BCDF-046FD5001AC5}" type="slidenum">
              <a:rPr lang="en-US" smtClean="0"/>
              <a:t>23</a:t>
            </a:fld>
            <a:endParaRPr lang="en-US"/>
          </a:p>
        </p:txBody>
      </p:sp>
    </p:spTree>
    <p:extLst>
      <p:ext uri="{BB962C8B-B14F-4D97-AF65-F5344CB8AC3E}">
        <p14:creationId xmlns:p14="http://schemas.microsoft.com/office/powerpoint/2010/main" val="310613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 I do if these “four Horsemen” </a:t>
            </a:r>
            <a:br>
              <a:rPr lang="en-US" dirty="0"/>
            </a:br>
            <a:r>
              <a:rPr lang="en-US" dirty="0"/>
              <a:t>don’t work for me?</a:t>
            </a:r>
          </a:p>
        </p:txBody>
      </p:sp>
      <p:sp>
        <p:nvSpPr>
          <p:cNvPr id="3" name="Content Placeholder 2"/>
          <p:cNvSpPr>
            <a:spLocks noGrp="1"/>
          </p:cNvSpPr>
          <p:nvPr>
            <p:ph idx="1"/>
          </p:nvPr>
        </p:nvSpPr>
        <p:spPr>
          <a:xfrm>
            <a:off x="838200" y="2256449"/>
            <a:ext cx="10515600" cy="4351338"/>
          </a:xfrm>
        </p:spPr>
        <p:txBody>
          <a:bodyPr>
            <a:normAutofit/>
          </a:bodyPr>
          <a:lstStyle/>
          <a:p>
            <a:pPr marL="0" indent="0" algn="ctr">
              <a:buNone/>
            </a:pPr>
            <a:r>
              <a:rPr lang="en-US" sz="4800" dirty="0">
                <a:latin typeface="Arial Narrow" panose="020B0606020202030204" pitchFamily="34" charset="0"/>
              </a:rPr>
              <a:t>Does anyone know what “good” or “effective” communication looks like? Does anyone know any examples of any couples, friends, colleagues, or families (really any relationship between 2 or more people) that that communicate “effectively?”</a:t>
            </a:r>
          </a:p>
        </p:txBody>
      </p:sp>
      <p:sp>
        <p:nvSpPr>
          <p:cNvPr id="4" name="Slide Number Placeholder 3"/>
          <p:cNvSpPr>
            <a:spLocks noGrp="1"/>
          </p:cNvSpPr>
          <p:nvPr>
            <p:ph type="sldNum" sz="quarter" idx="12"/>
          </p:nvPr>
        </p:nvSpPr>
        <p:spPr/>
        <p:txBody>
          <a:bodyPr/>
          <a:lstStyle/>
          <a:p>
            <a:fld id="{F5BE656D-1280-453E-BCDF-046FD5001AC5}" type="slidenum">
              <a:rPr lang="en-US" smtClean="0"/>
              <a:t>24</a:t>
            </a:fld>
            <a:endParaRPr lang="en-US"/>
          </a:p>
        </p:txBody>
      </p:sp>
    </p:spTree>
    <p:extLst>
      <p:ext uri="{BB962C8B-B14F-4D97-AF65-F5344CB8AC3E}">
        <p14:creationId xmlns:p14="http://schemas.microsoft.com/office/powerpoint/2010/main" val="28063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“Speaker-Listener” technique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6648" y="1825625"/>
            <a:ext cx="4378704" cy="4351338"/>
          </a:xfrm>
        </p:spPr>
      </p:pic>
      <p:sp>
        <p:nvSpPr>
          <p:cNvPr id="3" name="Slide Number Placeholder 2"/>
          <p:cNvSpPr>
            <a:spLocks noGrp="1"/>
          </p:cNvSpPr>
          <p:nvPr>
            <p:ph type="sldNum" sz="quarter" idx="12"/>
          </p:nvPr>
        </p:nvSpPr>
        <p:spPr/>
        <p:txBody>
          <a:bodyPr/>
          <a:lstStyle/>
          <a:p>
            <a:fld id="{F5BE656D-1280-453E-BCDF-046FD5001AC5}" type="slidenum">
              <a:rPr lang="en-US" smtClean="0"/>
              <a:t>25</a:t>
            </a:fld>
            <a:endParaRPr lang="en-US"/>
          </a:p>
        </p:txBody>
      </p:sp>
    </p:spTree>
    <p:extLst>
      <p:ext uri="{BB962C8B-B14F-4D97-AF65-F5344CB8AC3E}">
        <p14:creationId xmlns:p14="http://schemas.microsoft.com/office/powerpoint/2010/main" val="372904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note on </a:t>
            </a:r>
            <a:r>
              <a:rPr lang="en-US" b="1" dirty="0">
                <a:latin typeface="Copperplate Gothic Bold" panose="020E0705020206020404" pitchFamily="34" charset="0"/>
              </a:rPr>
              <a:t>safety</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None of what we’ll be discussing matters if you are not safe. There are some people that simply will not respond to this or any attempts to communicate effectively. If you feel that using any or all techniques discussed may result in escalation (e.g., “I know this will only make things worse”) then your safety trumps any form of communication.</a:t>
            </a:r>
          </a:p>
          <a:p>
            <a:pPr marL="0" indent="0">
              <a:buNone/>
            </a:pPr>
            <a:endParaRPr lang="en-US" dirty="0"/>
          </a:p>
          <a:p>
            <a:pPr marL="0" indent="0">
              <a:buNone/>
            </a:pPr>
            <a:r>
              <a:rPr lang="en-US" dirty="0"/>
              <a:t>Please consider your safety before engaging in conversation with individuals that you are aware are easy to anger, aggressive, volatile, or have a history of making threatening behaviors or using threatening words. If you must do so, have an exit strategy.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5BE656D-1280-453E-BCDF-046FD5001AC5}" type="slidenum">
              <a:rPr lang="en-US" smtClean="0"/>
              <a:t>26</a:t>
            </a:fld>
            <a:endParaRPr lang="en-US"/>
          </a:p>
        </p:txBody>
      </p:sp>
    </p:spTree>
    <p:extLst>
      <p:ext uri="{BB962C8B-B14F-4D97-AF65-F5344CB8AC3E}">
        <p14:creationId xmlns:p14="http://schemas.microsoft.com/office/powerpoint/2010/main" val="23081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to </a:t>
            </a:r>
            <a:r>
              <a:rPr lang="en-US" dirty="0">
                <a:solidFill>
                  <a:srgbClr val="FF0000"/>
                </a:solidFill>
              </a:rPr>
              <a:t>Speaker</a:t>
            </a:r>
            <a:r>
              <a:rPr lang="en-US" dirty="0"/>
              <a:t>-Listener </a:t>
            </a:r>
            <a:r>
              <a:rPr lang="en-US" sz="3600" dirty="0"/>
              <a:t>(in no particular order)</a:t>
            </a:r>
          </a:p>
        </p:txBody>
      </p:sp>
      <p:sp>
        <p:nvSpPr>
          <p:cNvPr id="3" name="Content Placeholder 2"/>
          <p:cNvSpPr>
            <a:spLocks noGrp="1"/>
          </p:cNvSpPr>
          <p:nvPr>
            <p:ph idx="1"/>
          </p:nvPr>
        </p:nvSpPr>
        <p:spPr/>
        <p:txBody>
          <a:bodyPr>
            <a:normAutofit lnSpcReduction="10000"/>
          </a:bodyPr>
          <a:lstStyle/>
          <a:p>
            <a:r>
              <a:rPr lang="en-US" dirty="0"/>
              <a:t>The person who speaks keeps it short, do not go on and on and on…</a:t>
            </a:r>
          </a:p>
          <a:p>
            <a:r>
              <a:rPr lang="en-US" dirty="0"/>
              <a:t>One subject at a time</a:t>
            </a:r>
          </a:p>
          <a:p>
            <a:r>
              <a:rPr lang="en-US" dirty="0"/>
              <a:t>Do NOT bring up past transgressions, talk about the present</a:t>
            </a:r>
          </a:p>
          <a:p>
            <a:r>
              <a:rPr lang="en-US" dirty="0"/>
              <a:t>Talk about yourself using “I” statements as opposed to “you”</a:t>
            </a:r>
          </a:p>
          <a:p>
            <a:r>
              <a:rPr lang="en-US" dirty="0"/>
              <a:t>If now is not a good time, arrange a time that the subject can be discussed</a:t>
            </a:r>
          </a:p>
          <a:p>
            <a:r>
              <a:rPr lang="en-US" dirty="0"/>
              <a:t>Let the other talk once you have made your point</a:t>
            </a:r>
          </a:p>
          <a:p>
            <a:r>
              <a:rPr lang="en-US" dirty="0"/>
              <a:t>Each person gets the others FULL attention. Turn off the electronics, face one another, put distractions out of your mind and if possible, presence</a:t>
            </a:r>
          </a:p>
          <a:p>
            <a:endParaRPr lang="en-US" dirty="0"/>
          </a:p>
        </p:txBody>
      </p:sp>
      <p:sp>
        <p:nvSpPr>
          <p:cNvPr id="4" name="Slide Number Placeholder 3"/>
          <p:cNvSpPr>
            <a:spLocks noGrp="1"/>
          </p:cNvSpPr>
          <p:nvPr>
            <p:ph type="sldNum" sz="quarter" idx="12"/>
          </p:nvPr>
        </p:nvSpPr>
        <p:spPr/>
        <p:txBody>
          <a:bodyPr/>
          <a:lstStyle/>
          <a:p>
            <a:fld id="{F5BE656D-1280-453E-BCDF-046FD5001AC5}" type="slidenum">
              <a:rPr lang="en-US" smtClean="0"/>
              <a:t>27</a:t>
            </a:fld>
            <a:endParaRPr lang="en-US"/>
          </a:p>
        </p:txBody>
      </p:sp>
    </p:spTree>
    <p:extLst>
      <p:ext uri="{BB962C8B-B14F-4D97-AF65-F5344CB8AC3E}">
        <p14:creationId xmlns:p14="http://schemas.microsoft.com/office/powerpoint/2010/main" val="1099608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to Speaker-</a:t>
            </a:r>
            <a:r>
              <a:rPr lang="en-US" dirty="0">
                <a:solidFill>
                  <a:srgbClr val="FF0000"/>
                </a:solidFill>
              </a:rPr>
              <a:t>Listener</a:t>
            </a:r>
            <a:r>
              <a:rPr lang="en-US" dirty="0"/>
              <a:t> </a:t>
            </a:r>
            <a:r>
              <a:rPr lang="en-US" sz="3600" dirty="0"/>
              <a:t>(in no particular order)</a:t>
            </a:r>
            <a:endParaRPr lang="en-US" dirty="0"/>
          </a:p>
        </p:txBody>
      </p:sp>
      <p:sp>
        <p:nvSpPr>
          <p:cNvPr id="3" name="Content Placeholder 2"/>
          <p:cNvSpPr>
            <a:spLocks noGrp="1"/>
          </p:cNvSpPr>
          <p:nvPr>
            <p:ph idx="1"/>
          </p:nvPr>
        </p:nvSpPr>
        <p:spPr>
          <a:xfrm>
            <a:off x="838200" y="1441938"/>
            <a:ext cx="10515600" cy="4735025"/>
          </a:xfrm>
        </p:spPr>
        <p:txBody>
          <a:bodyPr>
            <a:normAutofit/>
          </a:bodyPr>
          <a:lstStyle/>
          <a:p>
            <a:r>
              <a:rPr lang="en-US" dirty="0"/>
              <a:t>One person speaks at a time (To LISTEN, one must be SILENT)</a:t>
            </a:r>
          </a:p>
          <a:p>
            <a:r>
              <a:rPr lang="en-US" dirty="0"/>
              <a:t>The listener has to let the speaker know he or she has been heard. It is not time to retort, defend, or discount their words</a:t>
            </a:r>
          </a:p>
          <a:p>
            <a:r>
              <a:rPr lang="en-US" dirty="0"/>
              <a:t>Paraphrase; start responses with:</a:t>
            </a:r>
          </a:p>
          <a:p>
            <a:pPr marL="2743200" lvl="5" indent="-457200">
              <a:buFont typeface="+mj-lt"/>
              <a:buAutoNum type="arabicPeriod"/>
            </a:pPr>
            <a:r>
              <a:rPr lang="en-US" sz="3200" dirty="0"/>
              <a:t>It sounds like you are saying…</a:t>
            </a:r>
          </a:p>
          <a:p>
            <a:pPr marL="2743200" lvl="5" indent="-457200">
              <a:buFont typeface="+mj-lt"/>
              <a:buAutoNum type="arabicPeriod"/>
            </a:pPr>
            <a:r>
              <a:rPr lang="en-US" sz="3200" dirty="0"/>
              <a:t>I just want to be clear, you mean…</a:t>
            </a:r>
          </a:p>
          <a:p>
            <a:pPr marL="2743200" lvl="5" indent="-457200">
              <a:buFont typeface="+mj-lt"/>
              <a:buAutoNum type="arabicPeriod"/>
            </a:pPr>
            <a:r>
              <a:rPr lang="en-US" sz="3200" dirty="0"/>
              <a:t>To be clear, you said…</a:t>
            </a:r>
          </a:p>
          <a:p>
            <a:pPr marL="2743200" lvl="5" indent="-457200">
              <a:buFont typeface="+mj-lt"/>
              <a:buAutoNum type="arabicPeriod"/>
            </a:pPr>
            <a:r>
              <a:rPr lang="en-US" sz="3200" dirty="0"/>
              <a:t>I think you mean … right?</a:t>
            </a:r>
          </a:p>
          <a:p>
            <a:pPr marL="2743200" lvl="5" indent="-457200">
              <a:buFont typeface="+mj-lt"/>
              <a:buAutoNum type="arabicPeriod"/>
            </a:pPr>
            <a:r>
              <a:rPr lang="en-US" sz="3200" dirty="0"/>
              <a:t>So you are saying … yes?</a:t>
            </a:r>
          </a:p>
        </p:txBody>
      </p:sp>
      <p:sp>
        <p:nvSpPr>
          <p:cNvPr id="4" name="Slide Number Placeholder 3"/>
          <p:cNvSpPr>
            <a:spLocks noGrp="1"/>
          </p:cNvSpPr>
          <p:nvPr>
            <p:ph type="sldNum" sz="quarter" idx="12"/>
          </p:nvPr>
        </p:nvSpPr>
        <p:spPr/>
        <p:txBody>
          <a:bodyPr/>
          <a:lstStyle/>
          <a:p>
            <a:fld id="{F5BE656D-1280-453E-BCDF-046FD5001AC5}" type="slidenum">
              <a:rPr lang="en-US" smtClean="0"/>
              <a:t>28</a:t>
            </a:fld>
            <a:endParaRPr lang="en-US"/>
          </a:p>
        </p:txBody>
      </p:sp>
    </p:spTree>
    <p:extLst>
      <p:ext uri="{BB962C8B-B14F-4D97-AF65-F5344CB8AC3E}">
        <p14:creationId xmlns:p14="http://schemas.microsoft.com/office/powerpoint/2010/main" val="420039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Listener, continued	</a:t>
            </a:r>
          </a:p>
        </p:txBody>
      </p:sp>
      <p:sp>
        <p:nvSpPr>
          <p:cNvPr id="3" name="Content Placeholder 2"/>
          <p:cNvSpPr>
            <a:spLocks noGrp="1"/>
          </p:cNvSpPr>
          <p:nvPr>
            <p:ph idx="1"/>
          </p:nvPr>
        </p:nvSpPr>
        <p:spPr/>
        <p:txBody>
          <a:bodyPr/>
          <a:lstStyle/>
          <a:p>
            <a:pPr marL="0" indent="0">
              <a:buNone/>
            </a:pPr>
            <a:r>
              <a:rPr lang="en-US" dirty="0"/>
              <a:t>Whether you agree or disagree is not important. Again, you are not defending yourself, just affirming to the other person “I heard you.” </a:t>
            </a:r>
          </a:p>
          <a:p>
            <a:pPr marL="0" indent="0">
              <a:buNone/>
            </a:pPr>
            <a:r>
              <a:rPr lang="en-US" dirty="0"/>
              <a:t>You are on the same team, it is not a competition.</a:t>
            </a:r>
          </a:p>
          <a:p>
            <a:pPr marL="0" indent="0">
              <a:buNone/>
            </a:pPr>
            <a:r>
              <a:rPr lang="en-US" dirty="0"/>
              <a:t>Clarifying statements should not be word for word repeats of what the speaker said if possible. Your body language and tone of voice are EXTREMELY important.</a:t>
            </a:r>
          </a:p>
          <a:p>
            <a:pPr marL="0" indent="0">
              <a:buNone/>
            </a:pPr>
            <a:r>
              <a:rPr lang="en-US" dirty="0"/>
              <a:t>“You are you saying…right” can either be a paraphrase or an interrogation based on tone of voice and body language. One way conveys concern, the other is an attack, contempt.</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5BE656D-1280-453E-BCDF-046FD5001AC5}" type="slidenum">
              <a:rPr lang="en-US" smtClean="0"/>
              <a:t>29</a:t>
            </a:fld>
            <a:endParaRPr lang="en-US"/>
          </a:p>
        </p:txBody>
      </p:sp>
    </p:spTree>
    <p:extLst>
      <p:ext uri="{BB962C8B-B14F-4D97-AF65-F5344CB8AC3E}">
        <p14:creationId xmlns:p14="http://schemas.microsoft.com/office/powerpoint/2010/main" val="341458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26583"/>
          </a:xfrm>
        </p:spPr>
        <p:txBody>
          <a:bodyPr>
            <a:normAutofit/>
          </a:bodyPr>
          <a:lstStyle/>
          <a:p>
            <a:pPr algn="ctr"/>
            <a:r>
              <a:rPr lang="en-US" dirty="0"/>
              <a:t>So what are we doing here?</a:t>
            </a:r>
            <a:br>
              <a:rPr lang="en-US" dirty="0"/>
            </a:br>
            <a:br>
              <a:rPr lang="en-US" dirty="0"/>
            </a:br>
            <a:br>
              <a:rPr lang="en-US" dirty="0"/>
            </a:br>
            <a:r>
              <a:rPr lang="en-US" dirty="0"/>
              <a:t>What do you want this group to be?</a:t>
            </a:r>
            <a:br>
              <a:rPr lang="en-US" dirty="0"/>
            </a:br>
            <a:endParaRPr lang="en-US" dirty="0"/>
          </a:p>
        </p:txBody>
      </p:sp>
      <p:sp>
        <p:nvSpPr>
          <p:cNvPr id="3" name="Content Placeholder 2"/>
          <p:cNvSpPr>
            <a:spLocks noGrp="1"/>
          </p:cNvSpPr>
          <p:nvPr>
            <p:ph idx="1"/>
          </p:nvPr>
        </p:nvSpPr>
        <p:spPr>
          <a:xfrm>
            <a:off x="838200" y="3174024"/>
            <a:ext cx="10515600" cy="1820008"/>
          </a:xfrm>
        </p:spPr>
        <p:txBody>
          <a:bodyPr>
            <a:normAutofit fontScale="70000" lnSpcReduction="20000"/>
          </a:bodyPr>
          <a:lstStyle/>
          <a:p>
            <a:pPr marL="0" indent="0" algn="ctr">
              <a:buNone/>
            </a:pPr>
            <a:endParaRPr lang="en-US" sz="4800" dirty="0"/>
          </a:p>
          <a:p>
            <a:pPr marL="0" indent="0" algn="ctr">
              <a:buNone/>
            </a:pPr>
            <a:endParaRPr lang="en-US" sz="4800" dirty="0"/>
          </a:p>
          <a:p>
            <a:pPr algn="ctr"/>
            <a:endParaRPr lang="en-US" dirty="0"/>
          </a:p>
          <a:p>
            <a:pPr marL="0" indent="0" algn="ctr">
              <a:buNone/>
            </a:pPr>
            <a:r>
              <a:rPr lang="en-US" sz="4100" b="1" dirty="0"/>
              <a:t>(this is where you start participating)</a:t>
            </a:r>
          </a:p>
        </p:txBody>
      </p:sp>
      <p:sp>
        <p:nvSpPr>
          <p:cNvPr id="4" name="Slide Number Placeholder 3"/>
          <p:cNvSpPr>
            <a:spLocks noGrp="1"/>
          </p:cNvSpPr>
          <p:nvPr>
            <p:ph type="sldNum" sz="quarter" idx="12"/>
          </p:nvPr>
        </p:nvSpPr>
        <p:spPr/>
        <p:txBody>
          <a:bodyPr/>
          <a:lstStyle/>
          <a:p>
            <a:fld id="{F5BE656D-1280-453E-BCDF-046FD5001AC5}" type="slidenum">
              <a:rPr lang="en-US" smtClean="0"/>
              <a:t>3</a:t>
            </a:fld>
            <a:endParaRPr lang="en-US"/>
          </a:p>
        </p:txBody>
      </p:sp>
    </p:spTree>
    <p:extLst>
      <p:ext uri="{BB962C8B-B14F-4D97-AF65-F5344CB8AC3E}">
        <p14:creationId xmlns:p14="http://schemas.microsoft.com/office/powerpoint/2010/main" val="42001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Switching roles</a:t>
            </a:r>
          </a:p>
        </p:txBody>
      </p:sp>
      <p:sp>
        <p:nvSpPr>
          <p:cNvPr id="3" name="Content Placeholder 2"/>
          <p:cNvSpPr>
            <a:spLocks noGrp="1"/>
          </p:cNvSpPr>
          <p:nvPr>
            <p:ph idx="1"/>
          </p:nvPr>
        </p:nvSpPr>
        <p:spPr/>
        <p:txBody>
          <a:bodyPr/>
          <a:lstStyle/>
          <a:p>
            <a:pPr marL="0" indent="0">
              <a:buNone/>
            </a:pPr>
            <a:r>
              <a:rPr lang="en-US" dirty="0"/>
              <a:t>Once the speaker affirms they have said what needs to be said or the listener feels they need to say something, the roles switch. A motion like raising your hand is usually enough. If not you can use:</a:t>
            </a:r>
          </a:p>
          <a:p>
            <a:pPr marL="0" indent="0">
              <a:buNone/>
            </a:pPr>
            <a:endParaRPr lang="en-US" dirty="0"/>
          </a:p>
          <a:p>
            <a:pPr marL="0" indent="0">
              <a:buNone/>
            </a:pPr>
            <a:r>
              <a:rPr lang="en-US" dirty="0"/>
              <a:t>“Can I talk now?”</a:t>
            </a:r>
          </a:p>
          <a:p>
            <a:pPr marL="0" indent="0">
              <a:buNone/>
            </a:pPr>
            <a:r>
              <a:rPr lang="en-US" dirty="0"/>
              <a:t>“So what you’re saying is …. Can I speak?”</a:t>
            </a:r>
          </a:p>
          <a:p>
            <a:pPr marL="0" indent="0">
              <a:buNone/>
            </a:pPr>
            <a:r>
              <a:rPr lang="en-US" dirty="0"/>
              <a:t>“I would like to say something if that’s ok.”</a:t>
            </a:r>
          </a:p>
          <a:p>
            <a:pPr marL="0" indent="0">
              <a:buNone/>
            </a:pPr>
            <a:endParaRPr lang="en-US" dirty="0"/>
          </a:p>
          <a:p>
            <a:pPr marL="0" indent="0">
              <a:buNone/>
            </a:pPr>
            <a:r>
              <a:rPr lang="en-US" dirty="0"/>
              <a:t>Find what works for you.</a:t>
            </a:r>
          </a:p>
        </p:txBody>
      </p:sp>
      <p:sp>
        <p:nvSpPr>
          <p:cNvPr id="4" name="Slide Number Placeholder 3"/>
          <p:cNvSpPr>
            <a:spLocks noGrp="1"/>
          </p:cNvSpPr>
          <p:nvPr>
            <p:ph type="sldNum" sz="quarter" idx="12"/>
          </p:nvPr>
        </p:nvSpPr>
        <p:spPr/>
        <p:txBody>
          <a:bodyPr/>
          <a:lstStyle/>
          <a:p>
            <a:fld id="{F5BE656D-1280-453E-BCDF-046FD5001AC5}" type="slidenum">
              <a:rPr lang="en-US" smtClean="0"/>
              <a:t>30</a:t>
            </a:fld>
            <a:endParaRPr lang="en-US"/>
          </a:p>
        </p:txBody>
      </p:sp>
    </p:spTree>
    <p:extLst>
      <p:ext uri="{BB962C8B-B14F-4D97-AF65-F5344CB8AC3E}">
        <p14:creationId xmlns:p14="http://schemas.microsoft.com/office/powerpoint/2010/main" val="4092740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is this technique uncomfortable for me?</a:t>
            </a:r>
          </a:p>
        </p:txBody>
      </p:sp>
      <p:sp>
        <p:nvSpPr>
          <p:cNvPr id="3" name="Content Placeholder 2"/>
          <p:cNvSpPr>
            <a:spLocks noGrp="1"/>
          </p:cNvSpPr>
          <p:nvPr>
            <p:ph idx="1"/>
          </p:nvPr>
        </p:nvSpPr>
        <p:spPr/>
        <p:txBody>
          <a:bodyPr/>
          <a:lstStyle/>
          <a:p>
            <a:pPr marL="0" indent="0">
              <a:buNone/>
            </a:pPr>
            <a:r>
              <a:rPr lang="en-US" dirty="0"/>
              <a:t>Many people report being uncomfortable with Speaker-Listener techniques…at first. </a:t>
            </a:r>
          </a:p>
          <a:p>
            <a:pPr marL="0" indent="0">
              <a:buNone/>
            </a:pPr>
            <a:r>
              <a:rPr lang="en-US" dirty="0"/>
              <a:t>Like any new skill, until you practice, it will seem uncomfortable.</a:t>
            </a:r>
          </a:p>
          <a:p>
            <a:pPr marL="0" indent="0">
              <a:buNone/>
            </a:pPr>
            <a:r>
              <a:rPr lang="en-US" dirty="0"/>
              <a:t>Lets face it, this isn’t passionate, it’s not exciting, it’s not emotionally charged.</a:t>
            </a:r>
          </a:p>
          <a:p>
            <a:pPr marL="0" indent="0">
              <a:buNone/>
            </a:pPr>
            <a:r>
              <a:rPr lang="en-US" dirty="0"/>
              <a:t>It’s probably also not what we witnessed parents doing growing up.</a:t>
            </a:r>
          </a:p>
          <a:p>
            <a:pPr marL="0" indent="0">
              <a:buNone/>
            </a:pPr>
            <a:r>
              <a:rPr lang="en-US" dirty="0"/>
              <a:t>It’s not what we see on TV.</a:t>
            </a:r>
          </a:p>
          <a:p>
            <a:pPr marL="0" indent="0">
              <a:buNone/>
            </a:pPr>
            <a:r>
              <a:rPr lang="en-US" dirty="0"/>
              <a:t>It’s not how people in authority communicate.</a:t>
            </a:r>
          </a:p>
          <a:p>
            <a:pPr marL="0" indent="0">
              <a:buNone/>
            </a:pPr>
            <a:r>
              <a:rPr lang="en-US" dirty="0"/>
              <a:t>We may be used to defending ourselves or offending others.</a:t>
            </a:r>
          </a:p>
        </p:txBody>
      </p:sp>
      <p:sp>
        <p:nvSpPr>
          <p:cNvPr id="4" name="Slide Number Placeholder 3"/>
          <p:cNvSpPr>
            <a:spLocks noGrp="1"/>
          </p:cNvSpPr>
          <p:nvPr>
            <p:ph type="sldNum" sz="quarter" idx="12"/>
          </p:nvPr>
        </p:nvSpPr>
        <p:spPr/>
        <p:txBody>
          <a:bodyPr/>
          <a:lstStyle/>
          <a:p>
            <a:fld id="{F5BE656D-1280-453E-BCDF-046FD5001AC5}" type="slidenum">
              <a:rPr lang="en-US" smtClean="0"/>
              <a:t>31</a:t>
            </a:fld>
            <a:endParaRPr lang="en-US"/>
          </a:p>
        </p:txBody>
      </p:sp>
    </p:spTree>
    <p:extLst>
      <p:ext uri="{BB962C8B-B14F-4D97-AF65-F5344CB8AC3E}">
        <p14:creationId xmlns:p14="http://schemas.microsoft.com/office/powerpoint/2010/main" val="3969551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835"/>
            <a:ext cx="10515600" cy="1325563"/>
          </a:xfrm>
        </p:spPr>
        <p:txBody>
          <a:bodyPr/>
          <a:lstStyle/>
          <a:p>
            <a:pPr algn="ctr"/>
            <a:r>
              <a:rPr lang="en-US" dirty="0"/>
              <a:t>If you think this will always be awkward…</a:t>
            </a:r>
          </a:p>
        </p:txBody>
      </p:sp>
      <p:sp>
        <p:nvSpPr>
          <p:cNvPr id="3" name="Content Placeholder 2"/>
          <p:cNvSpPr>
            <a:spLocks noGrp="1"/>
          </p:cNvSpPr>
          <p:nvPr>
            <p:ph idx="1"/>
          </p:nvPr>
        </p:nvSpPr>
        <p:spPr>
          <a:xfrm>
            <a:off x="838200" y="1491517"/>
            <a:ext cx="10515600" cy="4351338"/>
          </a:xfrm>
        </p:spPr>
        <p:txBody>
          <a:bodyPr>
            <a:normAutofit lnSpcReduction="10000"/>
          </a:bodyPr>
          <a:lstStyle/>
          <a:p>
            <a:pPr marL="0" indent="0" algn="ctr">
              <a:buNone/>
            </a:pPr>
            <a:endParaRPr lang="en-US" dirty="0"/>
          </a:p>
          <a:p>
            <a:pPr marL="0" indent="0" algn="ctr">
              <a:buNone/>
            </a:pPr>
            <a:endParaRPr lang="en-US" dirty="0"/>
          </a:p>
          <a:p>
            <a:pPr marL="0" indent="0" algn="ctr">
              <a:buNone/>
            </a:pPr>
            <a:r>
              <a:rPr lang="en-US" sz="4400" dirty="0"/>
              <a:t>Think back throughout this meetup. </a:t>
            </a:r>
          </a:p>
          <a:p>
            <a:pPr marL="0" indent="0" algn="ctr">
              <a:buNone/>
            </a:pPr>
            <a:endParaRPr lang="en-US" sz="4400" dirty="0"/>
          </a:p>
          <a:p>
            <a:pPr marL="0" indent="0" algn="ctr">
              <a:buNone/>
            </a:pPr>
            <a:r>
              <a:rPr lang="en-US" sz="4400" dirty="0"/>
              <a:t>Did you see any examples of the host using this technique today? </a:t>
            </a:r>
          </a:p>
          <a:p>
            <a:pPr marL="0" indent="0" algn="ctr">
              <a:buNone/>
            </a:pPr>
            <a:r>
              <a:rPr lang="en-US" sz="4400" dirty="0"/>
              <a:t>Did it appear natural or awkward?</a:t>
            </a:r>
          </a:p>
        </p:txBody>
      </p:sp>
      <p:sp>
        <p:nvSpPr>
          <p:cNvPr id="4" name="Slide Number Placeholder 3"/>
          <p:cNvSpPr>
            <a:spLocks noGrp="1"/>
          </p:cNvSpPr>
          <p:nvPr>
            <p:ph type="sldNum" sz="quarter" idx="12"/>
          </p:nvPr>
        </p:nvSpPr>
        <p:spPr/>
        <p:txBody>
          <a:bodyPr/>
          <a:lstStyle/>
          <a:p>
            <a:fld id="{F5BE656D-1280-453E-BCDF-046FD5001AC5}" type="slidenum">
              <a:rPr lang="en-US" smtClean="0"/>
              <a:t>32</a:t>
            </a:fld>
            <a:endParaRPr lang="en-US"/>
          </a:p>
        </p:txBody>
      </p:sp>
    </p:spTree>
    <p:extLst>
      <p:ext uri="{BB962C8B-B14F-4D97-AF65-F5344CB8AC3E}">
        <p14:creationId xmlns:p14="http://schemas.microsoft.com/office/powerpoint/2010/main" val="39290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192"/>
            <a:ext cx="10515600" cy="1325563"/>
          </a:xfrm>
        </p:spPr>
        <p:txBody>
          <a:bodyPr/>
          <a:lstStyle/>
          <a:p>
            <a:pPr algn="ctr"/>
            <a:r>
              <a:rPr lang="en-US" b="1" dirty="0">
                <a:latin typeface="Berlin Sans FB Demi" panose="020E0802020502020306" pitchFamily="34" charset="0"/>
              </a:rPr>
              <a:t>ANY QUESTIONS?</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25" y="1373886"/>
            <a:ext cx="6076950" cy="53477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p:cNvSpPr>
            <a:spLocks noGrp="1"/>
          </p:cNvSpPr>
          <p:nvPr>
            <p:ph type="sldNum" sz="quarter" idx="12"/>
          </p:nvPr>
        </p:nvSpPr>
        <p:spPr/>
        <p:txBody>
          <a:bodyPr/>
          <a:lstStyle/>
          <a:p>
            <a:fld id="{F5BE656D-1280-453E-BCDF-046FD5001AC5}" type="slidenum">
              <a:rPr lang="en-US" smtClean="0"/>
              <a:t>33</a:t>
            </a:fld>
            <a:endParaRPr lang="en-US"/>
          </a:p>
        </p:txBody>
      </p:sp>
    </p:spTree>
    <p:extLst>
      <p:ext uri="{BB962C8B-B14F-4D97-AF65-F5344CB8AC3E}">
        <p14:creationId xmlns:p14="http://schemas.microsoft.com/office/powerpoint/2010/main" val="2898829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	</a:t>
            </a:r>
          </a:p>
        </p:txBody>
      </p:sp>
      <p:sp>
        <p:nvSpPr>
          <p:cNvPr id="3" name="Content Placeholder 2"/>
          <p:cNvSpPr>
            <a:spLocks noGrp="1"/>
          </p:cNvSpPr>
          <p:nvPr>
            <p:ph idx="1"/>
          </p:nvPr>
        </p:nvSpPr>
        <p:spPr>
          <a:xfrm>
            <a:off x="838200" y="2637691"/>
            <a:ext cx="10515600" cy="3539271"/>
          </a:xfrm>
        </p:spPr>
        <p:txBody>
          <a:bodyPr>
            <a:normAutofit fontScale="47500" lnSpcReduction="20000"/>
          </a:bodyPr>
          <a:lstStyle/>
          <a:p>
            <a:pPr>
              <a:buFont typeface="Wingdings" panose="05000000000000000000" pitchFamily="2" charset="2"/>
              <a:buChar char="§"/>
            </a:pPr>
            <a:r>
              <a:rPr lang="en-US" sz="4300" dirty="0"/>
              <a:t>The works of Dr. John </a:t>
            </a:r>
            <a:r>
              <a:rPr lang="en-US" sz="4300" dirty="0" err="1"/>
              <a:t>Gottman</a:t>
            </a:r>
            <a:r>
              <a:rPr lang="en-US" sz="4300" dirty="0"/>
              <a:t> can be found at </a:t>
            </a:r>
            <a:r>
              <a:rPr lang="en-US" sz="4300" dirty="0">
                <a:hlinkClick r:id="rId2"/>
              </a:rPr>
              <a:t>https://www.gottman.com/</a:t>
            </a:r>
            <a:endParaRPr lang="en-US" sz="4300" dirty="0"/>
          </a:p>
          <a:p>
            <a:pPr>
              <a:buFont typeface="Wingdings" panose="05000000000000000000" pitchFamily="2" charset="2"/>
              <a:buChar char="§"/>
            </a:pPr>
            <a:endParaRPr lang="en-US" sz="4300" dirty="0"/>
          </a:p>
          <a:p>
            <a:pPr>
              <a:buFont typeface="Wingdings" panose="05000000000000000000" pitchFamily="2" charset="2"/>
              <a:buChar char="§"/>
            </a:pPr>
            <a:r>
              <a:rPr lang="en-US" sz="4300" dirty="0"/>
              <a:t>All pictures found in this presentation were obtained from searches on Google.com</a:t>
            </a:r>
          </a:p>
          <a:p>
            <a:pPr>
              <a:buFont typeface="Wingdings" panose="05000000000000000000" pitchFamily="2" charset="2"/>
              <a:buChar char="§"/>
            </a:pPr>
            <a:endParaRPr lang="en-US" sz="4300" dirty="0"/>
          </a:p>
          <a:p>
            <a:pPr>
              <a:buFont typeface="Wingdings" panose="05000000000000000000" pitchFamily="2" charset="2"/>
              <a:buChar char="§"/>
            </a:pPr>
            <a:r>
              <a:rPr lang="en-US" sz="4300" dirty="0"/>
              <a:t>All definitions were obtained from Dictionary.com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
        <p:nvSpPr>
          <p:cNvPr id="4" name="Slide Number Placeholder 3"/>
          <p:cNvSpPr>
            <a:spLocks noGrp="1"/>
          </p:cNvSpPr>
          <p:nvPr>
            <p:ph type="sldNum" sz="quarter" idx="12"/>
          </p:nvPr>
        </p:nvSpPr>
        <p:spPr/>
        <p:txBody>
          <a:bodyPr/>
          <a:lstStyle/>
          <a:p>
            <a:fld id="{F5BE656D-1280-453E-BCDF-046FD5001AC5}" type="slidenum">
              <a:rPr lang="en-US" smtClean="0"/>
              <a:t>34</a:t>
            </a:fld>
            <a:endParaRPr lang="en-US"/>
          </a:p>
        </p:txBody>
      </p:sp>
    </p:spTree>
    <p:extLst>
      <p:ext uri="{BB962C8B-B14F-4D97-AF65-F5344CB8AC3E}">
        <p14:creationId xmlns:p14="http://schemas.microsoft.com/office/powerpoint/2010/main" val="289809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0" y="1074469"/>
            <a:ext cx="8401050" cy="4623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656617" y="386862"/>
            <a:ext cx="8783516" cy="461665"/>
          </a:xfrm>
          <a:prstGeom prst="rect">
            <a:avLst/>
          </a:prstGeom>
          <a:noFill/>
        </p:spPr>
        <p:txBody>
          <a:bodyPr wrap="square" rtlCol="0">
            <a:spAutoFit/>
          </a:bodyPr>
          <a:lstStyle/>
          <a:p>
            <a:pPr algn="ctr"/>
            <a:r>
              <a:rPr lang="en-US" sz="2400" dirty="0"/>
              <a:t>Hopefully we are here for this…to improve our relationships</a:t>
            </a:r>
          </a:p>
        </p:txBody>
      </p:sp>
      <p:sp>
        <p:nvSpPr>
          <p:cNvPr id="4" name="Slide Number Placeholder 3"/>
          <p:cNvSpPr>
            <a:spLocks noGrp="1"/>
          </p:cNvSpPr>
          <p:nvPr>
            <p:ph type="sldNum" sz="quarter" idx="12"/>
          </p:nvPr>
        </p:nvSpPr>
        <p:spPr/>
        <p:txBody>
          <a:bodyPr/>
          <a:lstStyle/>
          <a:p>
            <a:fld id="{F5BE656D-1280-453E-BCDF-046FD5001AC5}" type="slidenum">
              <a:rPr lang="en-US" smtClean="0"/>
              <a:t>4</a:t>
            </a:fld>
            <a:endParaRPr lang="en-US"/>
          </a:p>
        </p:txBody>
      </p:sp>
    </p:spTree>
    <p:extLst>
      <p:ext uri="{BB962C8B-B14F-4D97-AF65-F5344CB8AC3E}">
        <p14:creationId xmlns:p14="http://schemas.microsoft.com/office/powerpoint/2010/main" val="346623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does it mean to communicate?</a:t>
            </a:r>
          </a:p>
        </p:txBody>
      </p:sp>
      <p:sp>
        <p:nvSpPr>
          <p:cNvPr id="3" name="Content Placeholder 2"/>
          <p:cNvSpPr>
            <a:spLocks noGrp="1"/>
          </p:cNvSpPr>
          <p:nvPr>
            <p:ph idx="1"/>
          </p:nvPr>
        </p:nvSpPr>
        <p:spPr/>
        <p:txBody>
          <a:bodyPr/>
          <a:lstStyle/>
          <a:p>
            <a:r>
              <a:rPr lang="en-US" sz="3600" b="1" dirty="0"/>
              <a:t>Effective:</a:t>
            </a:r>
          </a:p>
          <a:p>
            <a:pPr marL="0" indent="0">
              <a:buNone/>
            </a:pPr>
            <a:r>
              <a:rPr lang="en-US" dirty="0"/>
              <a:t>Adequate to accomplish a purpose; producing the intended or expected result: </a:t>
            </a:r>
          </a:p>
          <a:p>
            <a:pPr marL="0" indent="0">
              <a:buNone/>
            </a:pPr>
            <a:endParaRPr lang="en-US" dirty="0"/>
          </a:p>
          <a:p>
            <a:r>
              <a:rPr lang="en-US" sz="3600" b="1" dirty="0"/>
              <a:t>Communication:</a:t>
            </a:r>
          </a:p>
          <a:p>
            <a:pPr marL="0" indent="0">
              <a:buNone/>
            </a:pPr>
            <a:r>
              <a:rPr lang="en-US" dirty="0"/>
              <a:t>The imparting or interchange of thoughts, opinions, or information by speech, writing, or signs. </a:t>
            </a:r>
          </a:p>
        </p:txBody>
      </p:sp>
      <p:sp>
        <p:nvSpPr>
          <p:cNvPr id="4" name="Slide Number Placeholder 3"/>
          <p:cNvSpPr>
            <a:spLocks noGrp="1"/>
          </p:cNvSpPr>
          <p:nvPr>
            <p:ph type="sldNum" sz="quarter" idx="12"/>
          </p:nvPr>
        </p:nvSpPr>
        <p:spPr/>
        <p:txBody>
          <a:bodyPr/>
          <a:lstStyle/>
          <a:p>
            <a:fld id="{F5BE656D-1280-453E-BCDF-046FD5001AC5}" type="slidenum">
              <a:rPr lang="en-US" smtClean="0"/>
              <a:t>5</a:t>
            </a:fld>
            <a:endParaRPr lang="en-US"/>
          </a:p>
        </p:txBody>
      </p:sp>
    </p:spTree>
    <p:extLst>
      <p:ext uri="{BB962C8B-B14F-4D97-AF65-F5344CB8AC3E}">
        <p14:creationId xmlns:p14="http://schemas.microsoft.com/office/powerpoint/2010/main" val="31093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3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500"/>
                                        <p:tgtEl>
                                          <p:spTgt spid="3">
                                            <p:txEl>
                                              <p:pRg st="3" end="3"/>
                                            </p:txEl>
                                          </p:spTgt>
                                        </p:tgtEl>
                                      </p:cBhvr>
                                    </p:animEffect>
                                  </p:childTnLst>
                                </p:cTn>
                              </p:par>
                              <p:par>
                                <p:cTn id="8" presetID="10" presetClass="entr" presetSubtype="0" fill="hold" nodeType="withEffect">
                                  <p:stCondLst>
                                    <p:cond delay="350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type of communication are many </a:t>
            </a:r>
            <a:br>
              <a:rPr lang="en-US" dirty="0"/>
            </a:br>
            <a:r>
              <a:rPr lang="en-US" dirty="0"/>
              <a:t>people used to?</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600" b="1" dirty="0"/>
              <a:t>Dysfunctional:</a:t>
            </a:r>
          </a:p>
          <a:p>
            <a:r>
              <a:rPr lang="en-US" dirty="0"/>
              <a:t>Not performing normally, as an organ or structure of the body; malfunctioning.</a:t>
            </a:r>
          </a:p>
          <a:p>
            <a:pPr marL="0" indent="0">
              <a:buNone/>
            </a:pPr>
            <a:endParaRPr lang="en-US" dirty="0"/>
          </a:p>
        </p:txBody>
      </p:sp>
      <p:sp>
        <p:nvSpPr>
          <p:cNvPr id="4" name="Slide Number Placeholder 3"/>
          <p:cNvSpPr>
            <a:spLocks noGrp="1"/>
          </p:cNvSpPr>
          <p:nvPr>
            <p:ph type="sldNum" sz="quarter" idx="12"/>
          </p:nvPr>
        </p:nvSpPr>
        <p:spPr/>
        <p:txBody>
          <a:bodyPr/>
          <a:lstStyle/>
          <a:p>
            <a:fld id="{F5BE656D-1280-453E-BCDF-046FD5001AC5}" type="slidenum">
              <a:rPr lang="en-US" smtClean="0"/>
              <a:t>6</a:t>
            </a:fld>
            <a:endParaRPr lang="en-US"/>
          </a:p>
        </p:txBody>
      </p:sp>
    </p:spTree>
    <p:extLst>
      <p:ext uri="{BB962C8B-B14F-4D97-AF65-F5344CB8AC3E}">
        <p14:creationId xmlns:p14="http://schemas.microsoft.com/office/powerpoint/2010/main" val="23549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0"/>
                                        <p:tgtEl>
                                          <p:spTgt spid="3">
                                            <p:txEl>
                                              <p:pRg st="2" end="2"/>
                                            </p:txEl>
                                          </p:spTgt>
                                        </p:tgtEl>
                                      </p:cBhvr>
                                    </p:animEffect>
                                  </p:childTnLst>
                                </p:cTn>
                              </p:par>
                              <p:par>
                                <p:cTn id="8" presetID="10" presetClass="entr" presetSubtype="0" fill="hold" nodeType="withEffect">
                                  <p:stCondLst>
                                    <p:cond delay="125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some examples of effective communication?</a:t>
            </a:r>
          </a:p>
        </p:txBody>
      </p:sp>
      <p:sp>
        <p:nvSpPr>
          <p:cNvPr id="3" name="Content Placeholder 2"/>
          <p:cNvSpPr>
            <a:spLocks noGrp="1"/>
          </p:cNvSpPr>
          <p:nvPr>
            <p:ph idx="1"/>
          </p:nvPr>
        </p:nvSpPr>
        <p:spPr>
          <a:xfrm>
            <a:off x="838200" y="1262918"/>
            <a:ext cx="10515600" cy="4351338"/>
          </a:xfrm>
        </p:spPr>
        <p:txBody>
          <a:bodyPr/>
          <a:lstStyle/>
          <a:p>
            <a:pPr marL="0" indent="0" algn="ctr">
              <a:buNone/>
            </a:pPr>
            <a:endParaRPr lang="en-US" dirty="0"/>
          </a:p>
          <a:p>
            <a:pPr marL="0" indent="0" algn="ctr">
              <a:buNone/>
            </a:pPr>
            <a:r>
              <a:rPr lang="en-US" sz="4000" dirty="0"/>
              <a:t>What are some examples of dysfunctional communication you’ve either seen or witnessed?</a:t>
            </a:r>
          </a:p>
          <a:p>
            <a:pPr marL="0" indent="0" algn="ctr">
              <a:buNone/>
            </a:pPr>
            <a:endParaRPr lang="en-US" sz="4000" dirty="0"/>
          </a:p>
          <a:p>
            <a:pPr marL="0" indent="0" algn="ctr">
              <a:buNone/>
            </a:pP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736" y="2936631"/>
            <a:ext cx="4823687" cy="3792415"/>
          </a:xfrm>
          <a:prstGeom prst="rect">
            <a:avLst/>
          </a:prstGeom>
        </p:spPr>
      </p:pic>
      <p:sp>
        <p:nvSpPr>
          <p:cNvPr id="5" name="Slide Number Placeholder 4"/>
          <p:cNvSpPr>
            <a:spLocks noGrp="1"/>
          </p:cNvSpPr>
          <p:nvPr>
            <p:ph type="sldNum" sz="quarter" idx="12"/>
          </p:nvPr>
        </p:nvSpPr>
        <p:spPr/>
        <p:txBody>
          <a:bodyPr/>
          <a:lstStyle/>
          <a:p>
            <a:fld id="{F5BE656D-1280-453E-BCDF-046FD5001AC5}" type="slidenum">
              <a:rPr lang="en-US" smtClean="0"/>
              <a:t>7</a:t>
            </a:fld>
            <a:endParaRPr lang="en-US"/>
          </a:p>
        </p:txBody>
      </p:sp>
    </p:spTree>
    <p:extLst>
      <p:ext uri="{BB962C8B-B14F-4D97-AF65-F5344CB8AC3E}">
        <p14:creationId xmlns:p14="http://schemas.microsoft.com/office/powerpoint/2010/main" val="170058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work of Dr. John </a:t>
            </a:r>
            <a:r>
              <a:rPr lang="en-US" dirty="0" err="1"/>
              <a:t>Gottman</a:t>
            </a:r>
            <a:r>
              <a:rPr lang="en-US" dirty="0"/>
              <a:t> Ph.D.</a:t>
            </a:r>
          </a:p>
        </p:txBody>
      </p:sp>
      <p:sp>
        <p:nvSpPr>
          <p:cNvPr id="3" name="Content Placeholder 2"/>
          <p:cNvSpPr>
            <a:spLocks noGrp="1"/>
          </p:cNvSpPr>
          <p:nvPr>
            <p:ph idx="1"/>
          </p:nvPr>
        </p:nvSpPr>
        <p:spPr>
          <a:xfrm>
            <a:off x="838200" y="1565031"/>
            <a:ext cx="10515600" cy="4611932"/>
          </a:xfrm>
        </p:spPr>
        <p:txBody>
          <a:bodyPr>
            <a:normAutofit lnSpcReduction="10000"/>
          </a:bodyPr>
          <a:lstStyle/>
          <a:p>
            <a:pPr marL="0" indent="0" algn="ctr">
              <a:buNone/>
            </a:pPr>
            <a:r>
              <a:rPr lang="en-US" dirty="0"/>
              <a:t>His website www.Gottman.com emphasizes his many achievements:</a:t>
            </a:r>
          </a:p>
          <a:p>
            <a:pPr marL="514350" indent="-514350">
              <a:buFont typeface="+mj-lt"/>
              <a:buAutoNum type="arabicPeriod"/>
            </a:pPr>
            <a:r>
              <a:rPr lang="en-US" dirty="0"/>
              <a:t>John </a:t>
            </a:r>
            <a:r>
              <a:rPr lang="en-US" dirty="0" err="1"/>
              <a:t>Gottman</a:t>
            </a:r>
            <a:r>
              <a:rPr lang="en-US" dirty="0"/>
              <a:t> has conducted 40 years of breakthrough research with thousands of couples.  His work on marriage and parenting has earned him numerous major awards</a:t>
            </a:r>
          </a:p>
          <a:p>
            <a:pPr marL="514350" indent="-514350">
              <a:buFont typeface="+mj-lt"/>
              <a:buAutoNum type="arabicPeriod"/>
            </a:pPr>
            <a:r>
              <a:rPr lang="en-US" dirty="0"/>
              <a:t>Dr. </a:t>
            </a:r>
            <a:r>
              <a:rPr lang="en-US" dirty="0" err="1"/>
              <a:t>Gottman</a:t>
            </a:r>
            <a:r>
              <a:rPr lang="en-US" dirty="0"/>
              <a:t> was one of the Top 10 Most Influential Therapists of the past quarter-century by the Psychotherapy Networker. He is the author or co-author of over 200 published academic articles and more than 40 books</a:t>
            </a:r>
          </a:p>
          <a:p>
            <a:pPr marL="514350" indent="-514350">
              <a:buFont typeface="+mj-lt"/>
              <a:buAutoNum type="arabicPeriod"/>
            </a:pPr>
            <a:r>
              <a:rPr lang="en-US" dirty="0"/>
              <a:t>He is Professor Emeritus of Psychology at the University of Washington, where he founded ”</a:t>
            </a:r>
            <a:r>
              <a:rPr lang="en-US" dirty="0">
                <a:solidFill>
                  <a:srgbClr val="FF0000"/>
                </a:solidFill>
              </a:rPr>
              <a:t>The Love Lab</a:t>
            </a:r>
            <a:r>
              <a:rPr lang="en-US" dirty="0"/>
              <a:t>” at which much of his research on couples’ interactions was conducted. </a:t>
            </a:r>
          </a:p>
        </p:txBody>
      </p:sp>
      <p:sp>
        <p:nvSpPr>
          <p:cNvPr id="4" name="Slide Number Placeholder 3"/>
          <p:cNvSpPr>
            <a:spLocks noGrp="1"/>
          </p:cNvSpPr>
          <p:nvPr>
            <p:ph type="sldNum" sz="quarter" idx="12"/>
          </p:nvPr>
        </p:nvSpPr>
        <p:spPr/>
        <p:txBody>
          <a:bodyPr/>
          <a:lstStyle/>
          <a:p>
            <a:fld id="{F5BE656D-1280-453E-BCDF-046FD5001AC5}" type="slidenum">
              <a:rPr lang="en-US" smtClean="0"/>
              <a:t>8</a:t>
            </a:fld>
            <a:endParaRPr lang="en-US"/>
          </a:p>
        </p:txBody>
      </p:sp>
    </p:spTree>
    <p:extLst>
      <p:ext uri="{BB962C8B-B14F-4D97-AF65-F5344CB8AC3E}">
        <p14:creationId xmlns:p14="http://schemas.microsoft.com/office/powerpoint/2010/main" val="99425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Love Lab and the predictability of divorce</a:t>
            </a:r>
          </a:p>
        </p:txBody>
      </p:sp>
      <p:sp>
        <p:nvSpPr>
          <p:cNvPr id="3" name="Content Placeholder 2"/>
          <p:cNvSpPr>
            <a:spLocks noGrp="1"/>
          </p:cNvSpPr>
          <p:nvPr>
            <p:ph idx="1"/>
          </p:nvPr>
        </p:nvSpPr>
        <p:spPr/>
        <p:txBody>
          <a:bodyPr/>
          <a:lstStyle/>
          <a:p>
            <a:pPr marL="0" indent="0" algn="ctr">
              <a:buNone/>
            </a:pPr>
            <a:r>
              <a:rPr lang="en-US" dirty="0"/>
              <a:t>Dr. </a:t>
            </a:r>
            <a:r>
              <a:rPr lang="en-US" dirty="0" err="1"/>
              <a:t>Gottman’s</a:t>
            </a:r>
            <a:r>
              <a:rPr lang="en-US" dirty="0"/>
              <a:t> research enables him to predict with 91% accuracy whether a couple will remain married or end in divorce. </a:t>
            </a:r>
          </a:p>
          <a:p>
            <a:pPr marL="0" indent="0" algn="ctr">
              <a:buNone/>
            </a:pPr>
            <a:endParaRPr lang="en-US" dirty="0"/>
          </a:p>
          <a:p>
            <a:pPr marL="0" indent="0" algn="ctr">
              <a:buNone/>
            </a:pPr>
            <a:r>
              <a:rPr lang="en-US" dirty="0"/>
              <a:t>He can do this listening to them for 5 minutes.</a:t>
            </a:r>
          </a:p>
          <a:p>
            <a:pPr marL="0" indent="0" algn="ctr">
              <a:buNone/>
            </a:pPr>
            <a:endParaRPr lang="en-US" dirty="0"/>
          </a:p>
          <a:p>
            <a:pPr marL="0" indent="0" algn="ctr">
              <a:buNone/>
            </a:pPr>
            <a:r>
              <a:rPr lang="en-US" dirty="0"/>
              <a:t>Not arguing, not fighting, not name-calling…talking.</a:t>
            </a:r>
          </a:p>
        </p:txBody>
      </p:sp>
      <p:sp>
        <p:nvSpPr>
          <p:cNvPr id="4" name="Slide Number Placeholder 3"/>
          <p:cNvSpPr>
            <a:spLocks noGrp="1"/>
          </p:cNvSpPr>
          <p:nvPr>
            <p:ph type="sldNum" sz="quarter" idx="12"/>
          </p:nvPr>
        </p:nvSpPr>
        <p:spPr/>
        <p:txBody>
          <a:bodyPr/>
          <a:lstStyle/>
          <a:p>
            <a:fld id="{F5BE656D-1280-453E-BCDF-046FD5001AC5}" type="slidenum">
              <a:rPr lang="en-US" smtClean="0"/>
              <a:t>9</a:t>
            </a:fld>
            <a:endParaRPr lang="en-US"/>
          </a:p>
        </p:txBody>
      </p:sp>
    </p:spTree>
    <p:extLst>
      <p:ext uri="{BB962C8B-B14F-4D97-AF65-F5344CB8AC3E}">
        <p14:creationId xmlns:p14="http://schemas.microsoft.com/office/powerpoint/2010/main" val="422705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300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10036</TotalTime>
  <Words>1639</Words>
  <Application>Microsoft Office PowerPoint</Application>
  <PresentationFormat>Widescreen</PresentationFormat>
  <Paragraphs>196</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Arial Narrow</vt:lpstr>
      <vt:lpstr>Berlin Sans FB Demi</vt:lpstr>
      <vt:lpstr>Bernard MT Condensed</vt:lpstr>
      <vt:lpstr>Calibri</vt:lpstr>
      <vt:lpstr>Calibri Light</vt:lpstr>
      <vt:lpstr>Copperplate Gothic Bold</vt:lpstr>
      <vt:lpstr>Franklin Gothic Heavy</vt:lpstr>
      <vt:lpstr>Rockwell Condensed</vt:lpstr>
      <vt:lpstr>Wingdings</vt:lpstr>
      <vt:lpstr>Office Theme</vt:lpstr>
      <vt:lpstr>Meetup: Improving Relationships</vt:lpstr>
      <vt:lpstr>Informed consent</vt:lpstr>
      <vt:lpstr>So what are we doing here?   What do you want this group to be? </vt:lpstr>
      <vt:lpstr>PowerPoint Presentation</vt:lpstr>
      <vt:lpstr>What does it mean to communicate?</vt:lpstr>
      <vt:lpstr>What type of communication are many  people used to?</vt:lpstr>
      <vt:lpstr>What are some examples of effective communication?</vt:lpstr>
      <vt:lpstr>The work of Dr. John Gottman Ph.D.</vt:lpstr>
      <vt:lpstr>The Love Lab and the predictability of divorce</vt:lpstr>
      <vt:lpstr>This meetup is not entirely about intimate relationships, but also friendships, professional, and casual relationships.</vt:lpstr>
      <vt:lpstr>Dysfunction according to Dr. Gottman</vt:lpstr>
      <vt:lpstr>There are 6 “Signs of the Apocalypse” in any relationship. I’ll be focusing on the second one, the four horsemen. For more detail on the other signs, see any of his books, his official site www.Gottman.com, or many professional and self help books that refer back to his research.</vt:lpstr>
      <vt:lpstr>Horseman #1</vt:lpstr>
      <vt:lpstr>PowerPoint Presentation</vt:lpstr>
      <vt:lpstr>Horseman #2</vt:lpstr>
      <vt:lpstr>Examples:</vt:lpstr>
      <vt:lpstr>So who can relate?</vt:lpstr>
      <vt:lpstr>Horseman #3</vt:lpstr>
      <vt:lpstr>But shouldn’t I defend myself?</vt:lpstr>
      <vt:lpstr>So who has a defensiveness tale to tell?</vt:lpstr>
      <vt:lpstr>Horseman #4 (men…looking at you)</vt:lpstr>
      <vt:lpstr>Or worse….(women, feel free to affirm this…)</vt:lpstr>
      <vt:lpstr>Any thoughts on stonewalling?</vt:lpstr>
      <vt:lpstr>What do I do if these “four Horsemen”  don’t work for me?</vt:lpstr>
      <vt:lpstr>The “Speaker-Listener” technique</vt:lpstr>
      <vt:lpstr>A note on safety</vt:lpstr>
      <vt:lpstr>Rules to Speaker-Listener (in no particular order)</vt:lpstr>
      <vt:lpstr>Rules to Speaker-Listener (in no particular order)</vt:lpstr>
      <vt:lpstr>Listener, continued </vt:lpstr>
      <vt:lpstr>Switching roles</vt:lpstr>
      <vt:lpstr>Why is this technique uncomfortable for me?</vt:lpstr>
      <vt:lpstr>If you think this will always be awkward…</vt:lpstr>
      <vt:lpstr>ANY QUESTIONS?</vt:lpstr>
      <vt:lpstr>Credits: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Meetup: Improving Relationships</dc:title>
  <dc:creator>larry epstein</dc:creator>
  <cp:lastModifiedBy>larry epstein</cp:lastModifiedBy>
  <cp:revision>30</cp:revision>
  <dcterms:created xsi:type="dcterms:W3CDTF">2016-07-31T20:32:19Z</dcterms:created>
  <dcterms:modified xsi:type="dcterms:W3CDTF">2016-08-14T19:24:22Z</dcterms:modified>
</cp:coreProperties>
</file>