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5EE811-7080-4B8A-8562-6382F1621C98}"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652168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99474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972216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14067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5EE811-7080-4B8A-8562-6382F1621C98}"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67604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5EE811-7080-4B8A-8562-6382F1621C98}"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321455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5EE811-7080-4B8A-8562-6382F1621C98}" type="datetimeFigureOut">
              <a:rPr lang="en-US" smtClean="0"/>
              <a:t>10/23/2016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38663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5EE811-7080-4B8A-8562-6382F1621C98}" type="datetimeFigureOut">
              <a:rPr lang="en-US" smtClean="0"/>
              <a:t>10/23/2016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72723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EE811-7080-4B8A-8562-6382F1621C98}" type="datetimeFigureOut">
              <a:rPr lang="en-US" smtClean="0"/>
              <a:t>10/23/2016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4389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48420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29204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EE811-7080-4B8A-8562-6382F1621C98}" type="datetimeFigureOut">
              <a:rPr lang="en-US" smtClean="0"/>
              <a:t>10/23/2016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346CE-7732-4C20-AB24-E7E015B71676}" type="slidenum">
              <a:rPr lang="en-US" smtClean="0"/>
              <a:t>‹#›</a:t>
            </a:fld>
            <a:endParaRPr lang="en-US"/>
          </a:p>
        </p:txBody>
      </p:sp>
    </p:spTree>
    <p:extLst>
      <p:ext uri="{BB962C8B-B14F-4D97-AF65-F5344CB8AC3E}">
        <p14:creationId xmlns:p14="http://schemas.microsoft.com/office/powerpoint/2010/main" val="4193315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7 levels of intimacy		</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72025" y="733425"/>
            <a:ext cx="6929419" cy="5432665"/>
          </a:xfrm>
        </p:spPr>
      </p:pic>
      <p:sp>
        <p:nvSpPr>
          <p:cNvPr id="6" name="Text Placeholder 5"/>
          <p:cNvSpPr>
            <a:spLocks noGrp="1"/>
          </p:cNvSpPr>
          <p:nvPr>
            <p:ph type="body" sz="half" idx="2"/>
          </p:nvPr>
        </p:nvSpPr>
        <p:spPr/>
        <p:txBody>
          <a:bodyPr/>
          <a:lstStyle/>
          <a:p>
            <a:r>
              <a:rPr lang="en-US" sz="1800" dirty="0"/>
              <a:t>Meeting each</a:t>
            </a:r>
          </a:p>
          <a:p>
            <a:r>
              <a:rPr lang="en-US" sz="1800" dirty="0"/>
              <a:t>First and Third Monday of every month</a:t>
            </a:r>
          </a:p>
          <a:p>
            <a:r>
              <a:rPr lang="en-US" sz="1800" dirty="0"/>
              <a:t>7:00 PM until completed</a:t>
            </a:r>
          </a:p>
          <a:p>
            <a:endParaRPr lang="en-US" sz="1800" dirty="0"/>
          </a:p>
          <a:p>
            <a:endParaRPr lang="en-US" sz="1800" dirty="0"/>
          </a:p>
          <a:p>
            <a:r>
              <a:rPr lang="en-US" sz="1800" dirty="0"/>
              <a:t>Presenter:</a:t>
            </a:r>
          </a:p>
          <a:p>
            <a:r>
              <a:rPr lang="en-US" sz="1800" b="1" dirty="0"/>
              <a:t>Larry Epstein  LMHC CASAC</a:t>
            </a:r>
          </a:p>
          <a:p>
            <a:endParaRPr lang="en-US" dirty="0"/>
          </a:p>
          <a:p>
            <a:endParaRPr lang="en-US" dirty="0"/>
          </a:p>
        </p:txBody>
      </p:sp>
    </p:spTree>
    <p:extLst>
      <p:ext uri="{BB962C8B-B14F-4D97-AF65-F5344CB8AC3E}">
        <p14:creationId xmlns:p14="http://schemas.microsoft.com/office/powerpoint/2010/main" val="115965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3. </a:t>
            </a:r>
            <a:r>
              <a:rPr lang="en-US" dirty="0">
                <a:solidFill>
                  <a:schemeClr val="accent6">
                    <a:lumMod val="75000"/>
                  </a:schemeClr>
                </a:solidFill>
              </a:rPr>
              <a:t>Opinions</a:t>
            </a:r>
            <a:r>
              <a:rPr lang="en-US" dirty="0">
                <a:solidFill>
                  <a:schemeClr val="accent6">
                    <a:lumMod val="60000"/>
                    <a:lumOff val="40000"/>
                  </a:schemeClr>
                </a:solidFill>
              </a:rPr>
              <a:t> </a:t>
            </a:r>
            <a:r>
              <a:rPr lang="en-US" sz="3200" dirty="0"/>
              <a:t>(everyone has them)</a:t>
            </a:r>
          </a:p>
        </p:txBody>
      </p:sp>
      <p:sp>
        <p:nvSpPr>
          <p:cNvPr id="3" name="Content Placeholder 2"/>
          <p:cNvSpPr>
            <a:spLocks noGrp="1"/>
          </p:cNvSpPr>
          <p:nvPr>
            <p:ph sz="half" idx="1"/>
          </p:nvPr>
        </p:nvSpPr>
        <p:spPr/>
        <p:txBody>
          <a:bodyPr>
            <a:normAutofit lnSpcReduction="10000"/>
          </a:bodyPr>
          <a:lstStyle/>
          <a:p>
            <a:pPr marL="0" indent="0">
              <a:buNone/>
            </a:pPr>
            <a:r>
              <a:rPr lang="en-US" dirty="0"/>
              <a:t>Opinions begin to give a little bit of depth to a conversation without giving away any meaning behind them. I can be opinionated and yet tell you nothing about who I am as a person.</a:t>
            </a:r>
          </a:p>
          <a:p>
            <a:pPr marL="0" indent="0">
              <a:buNone/>
            </a:pPr>
            <a:endParaRPr lang="en-US" dirty="0"/>
          </a:p>
          <a:p>
            <a:pPr marL="0" indent="0">
              <a:buNone/>
            </a:pPr>
            <a:r>
              <a:rPr lang="en-US" dirty="0"/>
              <a:t>Opinions can either stall intimacy or, with the right person, invite it. Like comedy/humor, opinions can be a “Sword or a shield.”</a:t>
            </a:r>
          </a:p>
        </p:txBody>
      </p:sp>
      <p:pic>
        <p:nvPicPr>
          <p:cNvPr id="5"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87912" y="1825625"/>
            <a:ext cx="5813409" cy="4351337"/>
          </a:xfrm>
        </p:spPr>
      </p:pic>
    </p:spTree>
    <p:extLst>
      <p:ext uri="{BB962C8B-B14F-4D97-AF65-F5344CB8AC3E}">
        <p14:creationId xmlns:p14="http://schemas.microsoft.com/office/powerpoint/2010/main" val="2145756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4. </a:t>
            </a:r>
            <a:r>
              <a:rPr lang="en-US" dirty="0">
                <a:solidFill>
                  <a:schemeClr val="accent2">
                    <a:lumMod val="60000"/>
                    <a:lumOff val="40000"/>
                  </a:schemeClr>
                </a:solidFill>
              </a:rPr>
              <a:t>Hopes and Dreams</a:t>
            </a:r>
            <a:r>
              <a:rPr lang="en-US" dirty="0">
                <a:solidFill>
                  <a:schemeClr val="accent6">
                    <a:lumMod val="60000"/>
                    <a:lumOff val="40000"/>
                  </a:schemeClr>
                </a:solidFill>
              </a:rPr>
              <a:t> </a:t>
            </a:r>
            <a:r>
              <a:rPr lang="en-US" sz="3200" dirty="0"/>
              <a:t>(tell me what you want)</a:t>
            </a:r>
          </a:p>
        </p:txBody>
      </p:sp>
      <p:sp>
        <p:nvSpPr>
          <p:cNvPr id="3" name="Content Placeholder 2"/>
          <p:cNvSpPr>
            <a:spLocks noGrp="1"/>
          </p:cNvSpPr>
          <p:nvPr>
            <p:ph sz="half" idx="1"/>
          </p:nvPr>
        </p:nvSpPr>
        <p:spPr/>
        <p:txBody>
          <a:bodyPr>
            <a:normAutofit lnSpcReduction="10000"/>
          </a:bodyPr>
          <a:lstStyle/>
          <a:p>
            <a:pPr marL="0" indent="0">
              <a:buNone/>
            </a:pPr>
            <a:r>
              <a:rPr lang="en-US" dirty="0"/>
              <a:t>One cannot disclose this to “just anyone.” Unlike the prior three levels, this is the level of intimacy where we start becoming selective as to who we talk to. </a:t>
            </a:r>
          </a:p>
          <a:p>
            <a:pPr marL="0" indent="0">
              <a:buNone/>
            </a:pPr>
            <a:endParaRPr lang="en-US" dirty="0"/>
          </a:p>
          <a:p>
            <a:pPr marL="0" indent="0">
              <a:buNone/>
            </a:pPr>
            <a:r>
              <a:rPr lang="en-US" dirty="0"/>
              <a:t>Think about who you tell your dreams about what you wish to accomplish with your life. How many people are there you can think of?</a:t>
            </a:r>
          </a:p>
        </p:txBody>
      </p:sp>
      <p:pic>
        <p:nvPicPr>
          <p:cNvPr id="5"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87912" y="1825625"/>
            <a:ext cx="5813409" cy="4351337"/>
          </a:xfrm>
        </p:spPr>
      </p:pic>
    </p:spTree>
    <p:extLst>
      <p:ext uri="{BB962C8B-B14F-4D97-AF65-F5344CB8AC3E}">
        <p14:creationId xmlns:p14="http://schemas.microsoft.com/office/powerpoint/2010/main" val="2374276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4. </a:t>
            </a:r>
            <a:r>
              <a:rPr lang="en-US" dirty="0">
                <a:solidFill>
                  <a:schemeClr val="accent2">
                    <a:lumMod val="60000"/>
                    <a:lumOff val="40000"/>
                  </a:schemeClr>
                </a:solidFill>
              </a:rPr>
              <a:t>Hopes and Dreams </a:t>
            </a:r>
            <a:r>
              <a:rPr lang="en-US" sz="3200" dirty="0"/>
              <a:t>(continued)</a:t>
            </a:r>
            <a:endParaRPr lang="en-US" dirty="0"/>
          </a:p>
        </p:txBody>
      </p:sp>
      <p:sp>
        <p:nvSpPr>
          <p:cNvPr id="3" name="Content Placeholder 2"/>
          <p:cNvSpPr>
            <a:spLocks noGrp="1"/>
          </p:cNvSpPr>
          <p:nvPr>
            <p:ph idx="1"/>
          </p:nvPr>
        </p:nvSpPr>
        <p:spPr/>
        <p:txBody>
          <a:bodyPr/>
          <a:lstStyle/>
          <a:p>
            <a:pPr marL="0" indent="0">
              <a:buNone/>
            </a:pPr>
            <a:r>
              <a:rPr lang="en-US" dirty="0"/>
              <a:t>As a human we all have a place where we see ourselves whether that be next week, next year, next decode or at the end of our life. When we ask children “what do you want to be when you grow up?” we’re asking them about their dreams. Another, possibly more valid question is “What do you want to do with your life?”</a:t>
            </a:r>
          </a:p>
          <a:p>
            <a:pPr marL="0" indent="0">
              <a:buNone/>
            </a:pPr>
            <a:endParaRPr lang="en-US" dirty="0"/>
          </a:p>
          <a:p>
            <a:pPr marL="0" indent="0">
              <a:buNone/>
            </a:pPr>
            <a:r>
              <a:rPr lang="en-US" dirty="0"/>
              <a:t>How frequently to we tell people “I want to climb that mountain, jump out of that plane, create that company, or have happy children”? These are a few examples of what fundamentally people may want from their life, to look back on it and say, “yeah, I did that!”</a:t>
            </a:r>
          </a:p>
        </p:txBody>
      </p:sp>
    </p:spTree>
    <p:extLst>
      <p:ext uri="{BB962C8B-B14F-4D97-AF65-F5344CB8AC3E}">
        <p14:creationId xmlns:p14="http://schemas.microsoft.com/office/powerpoint/2010/main" val="1563844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5. </a:t>
            </a:r>
            <a:r>
              <a:rPr lang="en-US" dirty="0">
                <a:solidFill>
                  <a:schemeClr val="accent4">
                    <a:lumMod val="60000"/>
                    <a:lumOff val="40000"/>
                  </a:schemeClr>
                </a:solidFill>
              </a:rPr>
              <a:t>Feelings</a:t>
            </a:r>
            <a:r>
              <a:rPr lang="en-US" dirty="0">
                <a:solidFill>
                  <a:schemeClr val="accent2">
                    <a:lumMod val="60000"/>
                    <a:lumOff val="40000"/>
                  </a:schemeClr>
                </a:solidFill>
              </a:rPr>
              <a:t> </a:t>
            </a:r>
            <a:r>
              <a:rPr lang="en-US" sz="3200" dirty="0"/>
              <a:t>(nothing more than these…)</a:t>
            </a:r>
          </a:p>
        </p:txBody>
      </p:sp>
      <p:sp>
        <p:nvSpPr>
          <p:cNvPr id="3" name="Content Placeholder 2"/>
          <p:cNvSpPr>
            <a:spLocks noGrp="1"/>
          </p:cNvSpPr>
          <p:nvPr>
            <p:ph sz="half" idx="1"/>
          </p:nvPr>
        </p:nvSpPr>
        <p:spPr/>
        <p:txBody>
          <a:bodyPr>
            <a:normAutofit/>
          </a:bodyPr>
          <a:lstStyle/>
          <a:p>
            <a:pPr marL="0" indent="0">
              <a:buNone/>
            </a:pPr>
            <a:r>
              <a:rPr lang="en-US" dirty="0"/>
              <a:t>Feelings are normal, they are what we should be experiencing in any given moment passed on or experiences, education, and upbringing. </a:t>
            </a:r>
          </a:p>
          <a:p>
            <a:pPr marL="0" indent="0">
              <a:buNone/>
            </a:pPr>
            <a:endParaRPr lang="en-US" dirty="0"/>
          </a:p>
          <a:p>
            <a:pPr marL="0" indent="0">
              <a:buNone/>
            </a:pPr>
            <a:r>
              <a:rPr lang="en-US" dirty="0"/>
              <a:t>At some point we go from being told as children to “use our words” and “tell me how you feel” to “keep that stuff to yourself.”</a:t>
            </a:r>
          </a:p>
        </p:txBody>
      </p:sp>
      <p:pic>
        <p:nvPicPr>
          <p:cNvPr id="5"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87912" y="1825625"/>
            <a:ext cx="5813409" cy="4351337"/>
          </a:xfrm>
        </p:spPr>
      </p:pic>
    </p:spTree>
    <p:extLst>
      <p:ext uri="{BB962C8B-B14F-4D97-AF65-F5344CB8AC3E}">
        <p14:creationId xmlns:p14="http://schemas.microsoft.com/office/powerpoint/2010/main" val="2301946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5. </a:t>
            </a:r>
            <a:r>
              <a:rPr lang="en-US" dirty="0">
                <a:solidFill>
                  <a:schemeClr val="accent4">
                    <a:lumMod val="60000"/>
                    <a:lumOff val="40000"/>
                  </a:schemeClr>
                </a:solidFill>
              </a:rPr>
              <a:t>Feelings </a:t>
            </a:r>
            <a:r>
              <a:rPr lang="en-US" sz="3200" dirty="0"/>
              <a:t>(continued)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We internalize the difference (real or perceived) that some feelings are better than others. Some learn to mask them, some learn to hide them, to use dysfunctional behaviors in an effort to cope with them (retail therapy, drugs, alcohol, sex, gambling…) </a:t>
            </a:r>
          </a:p>
          <a:p>
            <a:pPr marL="0" indent="0">
              <a:buNone/>
            </a:pPr>
            <a:endParaRPr lang="en-US" dirty="0"/>
          </a:p>
          <a:p>
            <a:pPr marL="0" indent="0">
              <a:buNone/>
            </a:pPr>
            <a:r>
              <a:rPr lang="en-US" dirty="0"/>
              <a:t>But feelings are neither good nor bad. When stifled, dysfunction is sure to follow and when we learn to express them to the right person, in the right place, at the right time, in the “right” way, we typically feel better. But we mask many of our feelings to most people too frequently. Learning to express these may be healthier than you realize. Expressing them isn’t a sign of weakness, it is a sign of strength.</a:t>
            </a:r>
          </a:p>
        </p:txBody>
      </p:sp>
    </p:spTree>
    <p:extLst>
      <p:ext uri="{BB962C8B-B14F-4D97-AF65-F5344CB8AC3E}">
        <p14:creationId xmlns:p14="http://schemas.microsoft.com/office/powerpoint/2010/main" val="240851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6. </a:t>
            </a:r>
            <a:r>
              <a:rPr lang="en-US" sz="4156" dirty="0">
                <a:solidFill>
                  <a:srgbClr val="FF0000"/>
                </a:solidFill>
              </a:rPr>
              <a:t>Fears, Faults and Failures/Weaknesses</a:t>
            </a:r>
            <a:r>
              <a:rPr lang="en-US" sz="4156" dirty="0">
                <a:solidFill>
                  <a:schemeClr val="accent2">
                    <a:lumMod val="60000"/>
                    <a:lumOff val="40000"/>
                  </a:schemeClr>
                </a:solidFill>
              </a:rPr>
              <a:t> </a:t>
            </a:r>
            <a:r>
              <a:rPr lang="en-US" sz="3200" dirty="0"/>
              <a:t>(what you are least proud of)</a:t>
            </a:r>
          </a:p>
        </p:txBody>
      </p:sp>
      <p:sp>
        <p:nvSpPr>
          <p:cNvPr id="3" name="Content Placeholder 2"/>
          <p:cNvSpPr>
            <a:spLocks noGrp="1"/>
          </p:cNvSpPr>
          <p:nvPr>
            <p:ph sz="half" idx="1"/>
          </p:nvPr>
        </p:nvSpPr>
        <p:spPr/>
        <p:txBody>
          <a:bodyPr>
            <a:normAutofit fontScale="92500"/>
          </a:bodyPr>
          <a:lstStyle/>
          <a:p>
            <a:pPr marL="0" indent="0">
              <a:buNone/>
            </a:pPr>
            <a:r>
              <a:rPr lang="en-US" dirty="0"/>
              <a:t>We could argue these are extensions of the previous levels, but they are more than that: They are the qualities we don’t like within ourselves.</a:t>
            </a:r>
          </a:p>
          <a:p>
            <a:pPr marL="0" indent="0">
              <a:buNone/>
            </a:pPr>
            <a:endParaRPr lang="en-US" dirty="0"/>
          </a:p>
          <a:p>
            <a:pPr marL="0" indent="0">
              <a:buNone/>
            </a:pPr>
            <a:r>
              <a:rPr lang="en-US" dirty="0"/>
              <a:t>Can you tell someone “look, this is something I’m not good at” or “this quality isn’t something I’m proud of”? Can you tell others “this is something I would like to improve”?</a:t>
            </a:r>
          </a:p>
        </p:txBody>
      </p:sp>
      <p:pic>
        <p:nvPicPr>
          <p:cNvPr id="5"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87912" y="1825625"/>
            <a:ext cx="5813409" cy="4351337"/>
          </a:xfrm>
        </p:spPr>
      </p:pic>
    </p:spTree>
    <p:extLst>
      <p:ext uri="{BB962C8B-B14F-4D97-AF65-F5344CB8AC3E}">
        <p14:creationId xmlns:p14="http://schemas.microsoft.com/office/powerpoint/2010/main" val="83745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6. </a:t>
            </a:r>
            <a:r>
              <a:rPr lang="en-US" dirty="0">
                <a:solidFill>
                  <a:srgbClr val="FF0000"/>
                </a:solidFill>
              </a:rPr>
              <a:t>Fears, Faults and Failures/Weaknesses</a:t>
            </a:r>
            <a:r>
              <a:rPr lang="en-US" dirty="0">
                <a:solidFill>
                  <a:schemeClr val="accent4">
                    <a:lumMod val="60000"/>
                    <a:lumOff val="40000"/>
                  </a:schemeClr>
                </a:solidFill>
              </a:rPr>
              <a:t> </a:t>
            </a:r>
            <a:r>
              <a:rPr lang="en-US" sz="3200" dirty="0"/>
              <a:t>(continued)</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t>Notice that by this point we’re now discussing the things that put ourselves in a negative light. No one is perfect, but the first step to changing a characteristic is admitting a fear, a fault, or a weakness. When we try to “figure it out” alone, it is highly unlikely anyone will go from fearful to brave, faulted to stoic, or weak to strong without guidance.</a:t>
            </a:r>
          </a:p>
          <a:p>
            <a:pPr marL="0" indent="0">
              <a:buNone/>
            </a:pPr>
            <a:endParaRPr lang="en-US" dirty="0"/>
          </a:p>
          <a:p>
            <a:pPr marL="0" indent="0">
              <a:buNone/>
            </a:pPr>
            <a:r>
              <a:rPr lang="en-US" dirty="0"/>
              <a:t>We spend our lives learning to be “independent” and flawless. I might argue that this is a myth perpetuated by those who speak little if at all on this level of intimacy. That mask, façade, role, or show we put on for others does little to help us to express these characteristics in a healthy manner, and that is why it is imperative we do with the right people in the right context. </a:t>
            </a:r>
          </a:p>
        </p:txBody>
      </p:sp>
    </p:spTree>
    <p:extLst>
      <p:ext uri="{BB962C8B-B14F-4D97-AF65-F5344CB8AC3E}">
        <p14:creationId xmlns:p14="http://schemas.microsoft.com/office/powerpoint/2010/main" val="209230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7. </a:t>
            </a:r>
            <a:r>
              <a:rPr lang="en-US" sz="4156" dirty="0">
                <a:solidFill>
                  <a:srgbClr val="7030A0"/>
                </a:solidFill>
              </a:rPr>
              <a:t>Legitimate Wants and Needs </a:t>
            </a:r>
            <a:r>
              <a:rPr lang="en-US" sz="3200" dirty="0"/>
              <a:t>(</a:t>
            </a:r>
            <a:r>
              <a:rPr lang="en-US" sz="3200" dirty="0" err="1"/>
              <a:t>socail</a:t>
            </a:r>
            <a:r>
              <a:rPr lang="en-US" sz="3200" dirty="0"/>
              <a:t> and external)</a:t>
            </a:r>
          </a:p>
        </p:txBody>
      </p:sp>
      <p:sp>
        <p:nvSpPr>
          <p:cNvPr id="3" name="Content Placeholder 2"/>
          <p:cNvSpPr>
            <a:spLocks noGrp="1"/>
          </p:cNvSpPr>
          <p:nvPr>
            <p:ph sz="half" idx="1"/>
          </p:nvPr>
        </p:nvSpPr>
        <p:spPr/>
        <p:txBody>
          <a:bodyPr>
            <a:normAutofit lnSpcReduction="10000"/>
          </a:bodyPr>
          <a:lstStyle/>
          <a:p>
            <a:pPr marL="0" indent="0">
              <a:buNone/>
            </a:pPr>
            <a:r>
              <a:rPr lang="en-US" dirty="0"/>
              <a:t>The final stage and probably the least discussed, what do we need out of life?</a:t>
            </a:r>
          </a:p>
          <a:p>
            <a:pPr marL="0" indent="0">
              <a:buNone/>
            </a:pPr>
            <a:endParaRPr lang="en-US" dirty="0"/>
          </a:p>
          <a:p>
            <a:pPr marL="0" indent="0">
              <a:buNone/>
            </a:pPr>
            <a:r>
              <a:rPr lang="en-US" dirty="0"/>
              <a:t>Unlike “hopes and dreams” this has more to do with the social context. What we need, whether in love, in business, in friendships, or in society is, as Mr. Perry explains, “Unchanging, common purpose.”</a:t>
            </a:r>
          </a:p>
        </p:txBody>
      </p:sp>
      <p:pic>
        <p:nvPicPr>
          <p:cNvPr id="5"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87912" y="1825625"/>
            <a:ext cx="5813409" cy="4351337"/>
          </a:xfrm>
        </p:spPr>
      </p:pic>
    </p:spTree>
    <p:extLst>
      <p:ext uri="{BB962C8B-B14F-4D97-AF65-F5344CB8AC3E}">
        <p14:creationId xmlns:p14="http://schemas.microsoft.com/office/powerpoint/2010/main" val="202443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7. </a:t>
            </a:r>
            <a:r>
              <a:rPr lang="en-US" dirty="0">
                <a:solidFill>
                  <a:srgbClr val="7030A0"/>
                </a:solidFill>
              </a:rPr>
              <a:t>Legitimate Wants and Needs </a:t>
            </a:r>
            <a:r>
              <a:rPr lang="en-US" sz="3200" dirty="0"/>
              <a:t>(continued)</a:t>
            </a:r>
            <a:endParaRPr lang="en-US" dirty="0"/>
          </a:p>
        </p:txBody>
      </p:sp>
      <p:sp>
        <p:nvSpPr>
          <p:cNvPr id="3" name="Content Placeholder 2"/>
          <p:cNvSpPr>
            <a:spLocks noGrp="1"/>
          </p:cNvSpPr>
          <p:nvPr>
            <p:ph idx="1"/>
          </p:nvPr>
        </p:nvSpPr>
        <p:spPr/>
        <p:txBody>
          <a:bodyPr>
            <a:normAutofit/>
          </a:bodyPr>
          <a:lstStyle/>
          <a:p>
            <a:pPr marL="0" indent="0">
              <a:buNone/>
            </a:pPr>
            <a:r>
              <a:rPr lang="en-US" dirty="0"/>
              <a:t>Whether its as a member of a nuclear family or the human race, we all establish our common purposes. As a family member do we want love and happiness? Peace and tranquility? Build a family home? Set financial goals? </a:t>
            </a:r>
          </a:p>
          <a:p>
            <a:pPr marL="0" indent="0">
              <a:buNone/>
            </a:pPr>
            <a:r>
              <a:rPr lang="en-US" dirty="0"/>
              <a:t>As a community member do we establish rules, laws, establish acceptable norms and practices? Do we take care of those who go without or make sure we all pay our fair share?</a:t>
            </a:r>
          </a:p>
          <a:p>
            <a:pPr marL="0" indent="0">
              <a:buNone/>
            </a:pPr>
            <a:r>
              <a:rPr lang="en-US" dirty="0"/>
              <a:t>As a species do we consider future generation’s needs, respect other people’s way of life as we would want them to do for use? Do we just want others to be happy and live their life as they see fit?</a:t>
            </a:r>
          </a:p>
        </p:txBody>
      </p:sp>
    </p:spTree>
    <p:extLst>
      <p:ext uri="{BB962C8B-B14F-4D97-AF65-F5344CB8AC3E}">
        <p14:creationId xmlns:p14="http://schemas.microsoft.com/office/powerpoint/2010/main" val="609203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thoughts on intimacy	</a:t>
            </a:r>
          </a:p>
        </p:txBody>
      </p:sp>
      <p:sp>
        <p:nvSpPr>
          <p:cNvPr id="3" name="Content Placeholder 2"/>
          <p:cNvSpPr>
            <a:spLocks noGrp="1"/>
          </p:cNvSpPr>
          <p:nvPr>
            <p:ph idx="1"/>
          </p:nvPr>
        </p:nvSpPr>
        <p:spPr/>
        <p:txBody>
          <a:bodyPr>
            <a:normAutofit fontScale="92500"/>
          </a:bodyPr>
          <a:lstStyle/>
          <a:p>
            <a:pPr marL="0" indent="0">
              <a:buNone/>
            </a:pPr>
            <a:r>
              <a:rPr lang="en-US" dirty="0"/>
              <a:t>Mr. Perry doesn’t say we should be talking on a “level 7” with everyone we come in contact with. But in your relationships, ask yourself, “whom do I talk to on what level?” Do you talk to your spouse at level 3 or below? How about a co-worker that stimulates you and you find </a:t>
            </a:r>
            <a:r>
              <a:rPr lang="en-US" dirty="0" err="1"/>
              <a:t>yourse;f</a:t>
            </a:r>
            <a:r>
              <a:rPr lang="en-US" dirty="0"/>
              <a:t> always talking level 6? Or that stranger you met on that flight and went straight to level 5? </a:t>
            </a:r>
          </a:p>
          <a:p>
            <a:pPr marL="0" indent="0">
              <a:buNone/>
            </a:pPr>
            <a:endParaRPr lang="en-US" dirty="0"/>
          </a:p>
          <a:p>
            <a:pPr marL="0" indent="0">
              <a:buNone/>
            </a:pPr>
            <a:r>
              <a:rPr lang="en-US" dirty="0"/>
              <a:t>Why do we get as intimate was we do with some people? Who deserves what level and why? One thing is for sure, if you want intimacy with those who matter most, you may want to consider these questions and deciding for yourself how deep you want the conversation to go.</a:t>
            </a:r>
          </a:p>
        </p:txBody>
      </p:sp>
    </p:spTree>
    <p:extLst>
      <p:ext uri="{BB962C8B-B14F-4D97-AF65-F5344CB8AC3E}">
        <p14:creationId xmlns:p14="http://schemas.microsoft.com/office/powerpoint/2010/main" val="1384853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659421"/>
            <a:ext cx="10515600" cy="2901463"/>
          </a:xfrm>
        </p:spPr>
        <p:txBody>
          <a:bodyPr>
            <a:normAutofit/>
          </a:bodyPr>
          <a:lstStyle/>
          <a:p>
            <a:r>
              <a:rPr lang="en-US" sz="2800" dirty="0"/>
              <a:t>When we talk to one another, we communicate on several different levels. The type of conversation we choose to have will determine how “Deep” we wish to go. Intimacy is how much of our humanity we wish to expose to another human being. By increasing our humanity some people think they expose weakness. </a:t>
            </a:r>
            <a:br>
              <a:rPr lang="en-US" sz="2800" dirty="0"/>
            </a:br>
            <a:br>
              <a:rPr lang="en-US" sz="2800" dirty="0"/>
            </a:br>
            <a:r>
              <a:rPr lang="en-US" sz="2800" dirty="0"/>
              <a:t>I might argue we expose our strengths.</a:t>
            </a:r>
            <a:endParaRPr lang="en-US" dirty="0"/>
          </a:p>
        </p:txBody>
      </p:sp>
      <p:sp>
        <p:nvSpPr>
          <p:cNvPr id="3" name="Text Placeholder 2"/>
          <p:cNvSpPr>
            <a:spLocks noGrp="1"/>
          </p:cNvSpPr>
          <p:nvPr>
            <p:ph type="body" idx="1"/>
          </p:nvPr>
        </p:nvSpPr>
        <p:spPr>
          <a:xfrm>
            <a:off x="831850" y="4360985"/>
            <a:ext cx="10515600" cy="1978269"/>
          </a:xfrm>
        </p:spPr>
        <p:txBody>
          <a:bodyPr>
            <a:normAutofit/>
          </a:bodyPr>
          <a:lstStyle/>
          <a:p>
            <a:r>
              <a:rPr lang="en-US" dirty="0">
                <a:solidFill>
                  <a:schemeClr val="tx1"/>
                </a:solidFill>
                <a:latin typeface="+mj-lt"/>
              </a:rPr>
              <a:t>Matthew Kelley’s “the Seven Levels of intimacy” published in 2005 emphasizes the pros and cons of each level of intimacy, it’s purpose, and he makes the argument that couples and by extension, any two people, can be more genuine and have deeper connections with others, if they only allow themselves </a:t>
            </a:r>
            <a:r>
              <a:rPr lang="en-US" dirty="0" err="1">
                <a:solidFill>
                  <a:schemeClr val="tx1"/>
                </a:solidFill>
                <a:latin typeface="+mj-lt"/>
              </a:rPr>
              <a:t>ot</a:t>
            </a:r>
            <a:r>
              <a:rPr lang="en-US" dirty="0">
                <a:solidFill>
                  <a:schemeClr val="tx1"/>
                </a:solidFill>
                <a:latin typeface="+mj-lt"/>
              </a:rPr>
              <a:t> be more intimate with one another.</a:t>
            </a:r>
          </a:p>
        </p:txBody>
      </p:sp>
    </p:spTree>
    <p:extLst>
      <p:ext uri="{BB962C8B-B14F-4D97-AF65-F5344CB8AC3E}">
        <p14:creationId xmlns:p14="http://schemas.microsoft.com/office/powerpoint/2010/main" val="172904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478815"/>
            <a:ext cx="10515600" cy="2852737"/>
          </a:xfrm>
        </p:spPr>
        <p:txBody>
          <a:bodyPr>
            <a:normAutofit/>
          </a:bodyPr>
          <a:lstStyle/>
          <a:p>
            <a:r>
              <a:rPr lang="en-US" sz="2800" dirty="0"/>
              <a:t>“We avoid intimacy because having intimacy means exposing our secrets. Being intimate means sharing the secrets of our hearts, minds, and souls with another fragile and imperfect human being. Intimacy requires that we allow another person to discover what moves us, what inspires us, what drives us, what eats at us, what we are running toward, what we are running from, what self-destructive enemies lie within us, and what wild and wonderful dreams we hold in our hearts.”</a:t>
            </a:r>
          </a:p>
        </p:txBody>
      </p:sp>
      <p:sp>
        <p:nvSpPr>
          <p:cNvPr id="3" name="Text Placeholder 2"/>
          <p:cNvSpPr>
            <a:spLocks noGrp="1"/>
          </p:cNvSpPr>
          <p:nvPr>
            <p:ph type="body" idx="1"/>
          </p:nvPr>
        </p:nvSpPr>
        <p:spPr>
          <a:xfrm>
            <a:off x="831850" y="3877409"/>
            <a:ext cx="10515600" cy="2212242"/>
          </a:xfrm>
        </p:spPr>
        <p:txBody>
          <a:bodyPr>
            <a:normAutofit/>
          </a:bodyPr>
          <a:lstStyle/>
          <a:p>
            <a:r>
              <a:rPr lang="en-US" sz="3200" dirty="0">
                <a:solidFill>
                  <a:schemeClr val="tx1"/>
                </a:solidFill>
                <a:latin typeface="+mj-lt"/>
              </a:rPr>
              <a:t>Mr. Kelley emphasizes that we want intimacy, yet in either romantic, familial, friendship, or casual relationships, many of us decline intimacy, or at least decide not to allow intimacy into our conversations and thus, our lives.</a:t>
            </a:r>
          </a:p>
        </p:txBody>
      </p:sp>
    </p:spTree>
    <p:extLst>
      <p:ext uri="{BB962C8B-B14F-4D97-AF65-F5344CB8AC3E}">
        <p14:creationId xmlns:p14="http://schemas.microsoft.com/office/powerpoint/2010/main" val="2788609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 thought on intimacy</a:t>
            </a:r>
          </a:p>
        </p:txBody>
      </p:sp>
      <p:sp>
        <p:nvSpPr>
          <p:cNvPr id="5" name="Text Placeholder 4"/>
          <p:cNvSpPr>
            <a:spLocks noGrp="1"/>
          </p:cNvSpPr>
          <p:nvPr>
            <p:ph type="body" idx="1"/>
          </p:nvPr>
        </p:nvSpPr>
        <p:spPr/>
        <p:txBody>
          <a:bodyPr/>
          <a:lstStyle/>
          <a:p>
            <a:r>
              <a:rPr lang="en-US" dirty="0"/>
              <a:t>No one says you must always share everything</a:t>
            </a:r>
          </a:p>
        </p:txBody>
      </p:sp>
      <p:sp>
        <p:nvSpPr>
          <p:cNvPr id="6" name="Content Placeholder 5"/>
          <p:cNvSpPr>
            <a:spLocks noGrp="1"/>
          </p:cNvSpPr>
          <p:nvPr>
            <p:ph sz="half" idx="2"/>
          </p:nvPr>
        </p:nvSpPr>
        <p:spPr/>
        <p:txBody>
          <a:bodyPr/>
          <a:lstStyle/>
          <a:p>
            <a:r>
              <a:rPr lang="en-US" dirty="0"/>
              <a:t>It would be inappropriate if whenever you encountered a stranger or distant relation, that you provide every detail about every thought when you are pressed for time, have nothing to say, or really don’t care to engage in conversation.</a:t>
            </a:r>
          </a:p>
        </p:txBody>
      </p:sp>
      <p:sp>
        <p:nvSpPr>
          <p:cNvPr id="7" name="Text Placeholder 6"/>
          <p:cNvSpPr>
            <a:spLocks noGrp="1"/>
          </p:cNvSpPr>
          <p:nvPr>
            <p:ph type="body" sz="quarter" idx="3"/>
          </p:nvPr>
        </p:nvSpPr>
        <p:spPr/>
        <p:txBody>
          <a:bodyPr/>
          <a:lstStyle/>
          <a:p>
            <a:r>
              <a:rPr lang="en-US" dirty="0"/>
              <a:t>No one says you must always “go deep”</a:t>
            </a:r>
          </a:p>
        </p:txBody>
      </p:sp>
      <p:sp>
        <p:nvSpPr>
          <p:cNvPr id="8" name="Content Placeholder 7"/>
          <p:cNvSpPr>
            <a:spLocks noGrp="1"/>
          </p:cNvSpPr>
          <p:nvPr>
            <p:ph sz="quarter" idx="4"/>
          </p:nvPr>
        </p:nvSpPr>
        <p:spPr/>
        <p:txBody>
          <a:bodyPr/>
          <a:lstStyle/>
          <a:p>
            <a:r>
              <a:rPr lang="en-US" dirty="0"/>
              <a:t>It would be inappropriate if every time someone engaged in small talk, a simple “how are you?” that you respond with your dreams in life, or what you are fearing most in life. That would be socially awkward and strangely unsettling.</a:t>
            </a:r>
          </a:p>
          <a:p>
            <a:endParaRPr lang="en-US" dirty="0"/>
          </a:p>
        </p:txBody>
      </p:sp>
    </p:spTree>
    <p:extLst>
      <p:ext uri="{BB962C8B-B14F-4D97-AF65-F5344CB8AC3E}">
        <p14:creationId xmlns:p14="http://schemas.microsoft.com/office/powerpoint/2010/main" val="109807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What type of relationships was this concept designed to address?</a:t>
            </a:r>
          </a:p>
        </p:txBody>
      </p:sp>
      <p:sp>
        <p:nvSpPr>
          <p:cNvPr id="8" name="Content Placeholder 7"/>
          <p:cNvSpPr>
            <a:spLocks noGrp="1"/>
          </p:cNvSpPr>
          <p:nvPr>
            <p:ph sz="half" idx="1"/>
          </p:nvPr>
        </p:nvSpPr>
        <p:spPr/>
        <p:txBody>
          <a:bodyPr>
            <a:normAutofit/>
          </a:bodyPr>
          <a:lstStyle/>
          <a:p>
            <a:r>
              <a:rPr lang="en-US" dirty="0"/>
              <a:t>The book “The Seven Levels of Intimacy” was designed to address intimate couples who “never talk any more.” This book and his accompanying lectures were for people looking to understand what needs to change in their marriages in an effort to bring back partnership and strength to their relationships.			</a:t>
            </a:r>
          </a:p>
        </p:txBody>
      </p:sp>
      <p:sp>
        <p:nvSpPr>
          <p:cNvPr id="9" name="Content Placeholder 8"/>
          <p:cNvSpPr>
            <a:spLocks noGrp="1"/>
          </p:cNvSpPr>
          <p:nvPr>
            <p:ph sz="half" idx="2"/>
          </p:nvPr>
        </p:nvSpPr>
        <p:spPr/>
        <p:txBody>
          <a:bodyPr>
            <a:normAutofit/>
          </a:bodyPr>
          <a:lstStyle/>
          <a:p>
            <a:r>
              <a:rPr lang="en-US" sz="3200" dirty="0"/>
              <a:t>However, the harder one looks at his concept, the more obvious it becomes that it applies to any conversation between any two people. I could have a “level 1” conversation with a stranger just as easily as a “level 7” conversation. </a:t>
            </a:r>
          </a:p>
        </p:txBody>
      </p:sp>
    </p:spTree>
    <p:extLst>
      <p:ext uri="{BB962C8B-B14F-4D97-AF65-F5344CB8AC3E}">
        <p14:creationId xmlns:p14="http://schemas.microsoft.com/office/powerpoint/2010/main" val="3071947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the “levels”	</a:t>
            </a:r>
          </a:p>
        </p:txBody>
      </p:sp>
      <p:sp>
        <p:nvSpPr>
          <p:cNvPr id="3" name="Content Placeholder 2"/>
          <p:cNvSpPr>
            <a:spLocks noGrp="1"/>
          </p:cNvSpPr>
          <p:nvPr>
            <p:ph sz="half" idx="1"/>
          </p:nvPr>
        </p:nvSpPr>
        <p:spPr/>
        <p:txBody>
          <a:bodyPr>
            <a:normAutofit/>
          </a:bodyPr>
          <a:lstStyle/>
          <a:p>
            <a:r>
              <a:rPr lang="en-US" sz="3600" dirty="0"/>
              <a:t>Each level by itself is neither good nor bad. It simply is a way of exposing who you are, raising or lowering your guard based on your intent. </a:t>
            </a:r>
          </a:p>
        </p:txBody>
      </p:sp>
      <p:sp>
        <p:nvSpPr>
          <p:cNvPr id="4" name="Content Placeholder 3"/>
          <p:cNvSpPr>
            <a:spLocks noGrp="1"/>
          </p:cNvSpPr>
          <p:nvPr>
            <p:ph sz="half" idx="2"/>
          </p:nvPr>
        </p:nvSpPr>
        <p:spPr/>
        <p:txBody>
          <a:bodyPr/>
          <a:lstStyle/>
          <a:p>
            <a:r>
              <a:rPr lang="en-US" dirty="0"/>
              <a:t>No where should one feel they must have a certain level of intimacy with a certain person. But ask yourself when you are talking to a person, “am I being as open about what I want and need from this person as I could be while showing them who I am as a person?”</a:t>
            </a:r>
          </a:p>
        </p:txBody>
      </p:sp>
    </p:spTree>
    <p:extLst>
      <p:ext uri="{BB962C8B-B14F-4D97-AF65-F5344CB8AC3E}">
        <p14:creationId xmlns:p14="http://schemas.microsoft.com/office/powerpoint/2010/main" val="183908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1. </a:t>
            </a:r>
            <a:r>
              <a:rPr lang="en-US" dirty="0">
                <a:solidFill>
                  <a:schemeClr val="accent5">
                    <a:lumMod val="60000"/>
                    <a:lumOff val="40000"/>
                  </a:schemeClr>
                </a:solidFill>
              </a:rPr>
              <a:t>Clichés</a:t>
            </a:r>
            <a:r>
              <a:rPr lang="en-US" dirty="0"/>
              <a:t> (small talk)</a:t>
            </a:r>
          </a:p>
        </p:txBody>
      </p:sp>
      <p:sp>
        <p:nvSpPr>
          <p:cNvPr id="3" name="Content Placeholder 2"/>
          <p:cNvSpPr>
            <a:spLocks noGrp="1"/>
          </p:cNvSpPr>
          <p:nvPr>
            <p:ph sz="half" idx="1"/>
          </p:nvPr>
        </p:nvSpPr>
        <p:spPr/>
        <p:txBody>
          <a:bodyPr>
            <a:normAutofit/>
          </a:bodyPr>
          <a:lstStyle/>
          <a:p>
            <a:pPr marL="0" indent="0">
              <a:buNone/>
            </a:pPr>
            <a:r>
              <a:rPr lang="en-US" dirty="0"/>
              <a:t>Clichés as defined by Mr. Kelley are either a way of inviting intimacy, or a way to avoid intimacy. If we say things like “nice weather” or “great game last night” or even “good morning” we are using clichés. They provide practically no information about ourselves as an individual. </a:t>
            </a:r>
          </a:p>
        </p:txBody>
      </p:sp>
      <p:pic>
        <p:nvPicPr>
          <p:cNvPr id="5"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87912" y="1825625"/>
            <a:ext cx="5813409" cy="4351337"/>
          </a:xfrm>
        </p:spPr>
      </p:pic>
    </p:spTree>
    <p:extLst>
      <p:ext uri="{BB962C8B-B14F-4D97-AF65-F5344CB8AC3E}">
        <p14:creationId xmlns:p14="http://schemas.microsoft.com/office/powerpoint/2010/main" val="19709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Level 1 Clichés </a:t>
            </a:r>
            <a:r>
              <a:rPr lang="en-US" sz="2800" dirty="0"/>
              <a:t>(continued)</a:t>
            </a:r>
          </a:p>
        </p:txBody>
      </p:sp>
      <p:sp>
        <p:nvSpPr>
          <p:cNvPr id="6" name="Content Placeholder 5"/>
          <p:cNvSpPr>
            <a:spLocks noGrp="1"/>
          </p:cNvSpPr>
          <p:nvPr>
            <p:ph idx="1"/>
          </p:nvPr>
        </p:nvSpPr>
        <p:spPr>
          <a:xfrm>
            <a:off x="838200" y="1424353"/>
            <a:ext cx="10515600" cy="4849325"/>
          </a:xfrm>
        </p:spPr>
        <p:txBody>
          <a:bodyPr>
            <a:normAutofit lnSpcReduction="10000"/>
          </a:bodyPr>
          <a:lstStyle/>
          <a:p>
            <a:pPr marL="0" indent="0">
              <a:buNone/>
            </a:pPr>
            <a:r>
              <a:rPr lang="en-US" dirty="0"/>
              <a:t>As a way to invite intimacy, we can use these as “ice breakers.” </a:t>
            </a:r>
          </a:p>
          <a:p>
            <a:pPr marL="0" indent="0">
              <a:buNone/>
            </a:pPr>
            <a:r>
              <a:rPr lang="en-US" dirty="0"/>
              <a:t>	“Good morning, it is good to see you.”</a:t>
            </a:r>
          </a:p>
          <a:p>
            <a:pPr marL="0" indent="0">
              <a:buNone/>
            </a:pPr>
            <a:r>
              <a:rPr lang="en-US" dirty="0"/>
              <a:t>	“Nice game last night, did you see the way…”</a:t>
            </a:r>
          </a:p>
          <a:p>
            <a:pPr marL="0" indent="0">
              <a:buNone/>
            </a:pPr>
            <a:r>
              <a:rPr lang="en-US" dirty="0"/>
              <a:t>	“Horrible weather today, did you have trouble with your car 			because of the cold?”</a:t>
            </a:r>
          </a:p>
          <a:p>
            <a:pPr marL="0" indent="0">
              <a:buNone/>
            </a:pPr>
            <a:r>
              <a:rPr lang="en-US" dirty="0"/>
              <a:t>As a way to avoid intimacy we can use these as “cold shoulders.”</a:t>
            </a:r>
          </a:p>
          <a:p>
            <a:pPr marL="0" indent="0">
              <a:buNone/>
            </a:pPr>
            <a:r>
              <a:rPr lang="en-US" dirty="0"/>
              <a:t>	(in response to the above questions)</a:t>
            </a:r>
          </a:p>
          <a:p>
            <a:pPr marL="0" indent="0">
              <a:buNone/>
            </a:pPr>
            <a:r>
              <a:rPr lang="en-US" dirty="0"/>
              <a:t>	“Morning” or “it was fine” or “yeah, I did.”</a:t>
            </a:r>
          </a:p>
          <a:p>
            <a:pPr marL="0" indent="0">
              <a:buNone/>
            </a:pPr>
            <a:endParaRPr lang="en-US" dirty="0"/>
          </a:p>
          <a:p>
            <a:pPr marL="0" indent="0">
              <a:buNone/>
            </a:pPr>
            <a:r>
              <a:rPr lang="en-US" dirty="0"/>
              <a:t>The former invites conversation, the latter ends it.</a:t>
            </a:r>
          </a:p>
        </p:txBody>
      </p:sp>
    </p:spTree>
    <p:extLst>
      <p:ext uri="{BB962C8B-B14F-4D97-AF65-F5344CB8AC3E}">
        <p14:creationId xmlns:p14="http://schemas.microsoft.com/office/powerpoint/2010/main" val="867051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2. </a:t>
            </a:r>
            <a:r>
              <a:rPr lang="en-US" dirty="0">
                <a:solidFill>
                  <a:schemeClr val="accent6">
                    <a:lumMod val="60000"/>
                    <a:lumOff val="40000"/>
                  </a:schemeClr>
                </a:solidFill>
              </a:rPr>
              <a:t>Facts </a:t>
            </a:r>
            <a:r>
              <a:rPr lang="en-US" sz="3200" dirty="0"/>
              <a:t>(Just the facts Ma’am)</a:t>
            </a:r>
          </a:p>
        </p:txBody>
      </p:sp>
      <p:sp>
        <p:nvSpPr>
          <p:cNvPr id="3" name="Content Placeholder 2"/>
          <p:cNvSpPr>
            <a:spLocks noGrp="1"/>
          </p:cNvSpPr>
          <p:nvPr>
            <p:ph sz="half" idx="1"/>
          </p:nvPr>
        </p:nvSpPr>
        <p:spPr/>
        <p:txBody>
          <a:bodyPr>
            <a:normAutofit lnSpcReduction="10000"/>
          </a:bodyPr>
          <a:lstStyle/>
          <a:p>
            <a:pPr marL="0" indent="0">
              <a:buNone/>
            </a:pPr>
            <a:r>
              <a:rPr lang="en-US" dirty="0"/>
              <a:t>Facts are just that, the truth about things, events, places, trivia… as we understand them. They lack any real depth about ourselves other than we believe these details to be true. </a:t>
            </a:r>
          </a:p>
          <a:p>
            <a:pPr marL="0" indent="0">
              <a:buNone/>
            </a:pPr>
            <a:endParaRPr lang="en-US" dirty="0"/>
          </a:p>
          <a:p>
            <a:pPr marL="0" indent="0">
              <a:buNone/>
            </a:pPr>
            <a:r>
              <a:rPr lang="en-US" dirty="0"/>
              <a:t>Facts don’t necessarily have to be “True”. What matters is that they are the truth as a person believes them to be.</a:t>
            </a:r>
          </a:p>
        </p:txBody>
      </p:sp>
      <p:pic>
        <p:nvPicPr>
          <p:cNvPr id="5"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87912" y="1825625"/>
            <a:ext cx="5813409" cy="4351337"/>
          </a:xfrm>
        </p:spPr>
      </p:pic>
    </p:spTree>
    <p:extLst>
      <p:ext uri="{BB962C8B-B14F-4D97-AF65-F5344CB8AC3E}">
        <p14:creationId xmlns:p14="http://schemas.microsoft.com/office/powerpoint/2010/main" val="1852460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722</TotalTime>
  <Words>1877</Words>
  <Application>Microsoft Office PowerPoint</Application>
  <PresentationFormat>Widescreen</PresentationFormat>
  <Paragraphs>79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The 7 levels of intimacy  </vt:lpstr>
      <vt:lpstr>When we talk to one another, we communicate on several different levels. The type of conversation we choose to have will determine how “Deep” we wish to go. Intimacy is how much of our humanity we wish to expose to another human being. By increasing our humanity some people think they expose weakness.   I might argue we expose our strengths.</vt:lpstr>
      <vt:lpstr>“We avoid intimacy because having intimacy means exposing our secrets. Being intimate means sharing the secrets of our hearts, minds, and souls with another fragile and imperfect human being. Intimacy requires that we allow another person to discover what moves us, what inspires us, what drives us, what eats at us, what we are running toward, what we are running from, what self-destructive enemies lie within us, and what wild and wonderful dreams we hold in our hearts.”</vt:lpstr>
      <vt:lpstr>A thought on intimacy</vt:lpstr>
      <vt:lpstr>What type of relationships was this concept designed to address?</vt:lpstr>
      <vt:lpstr>About the “levels” </vt:lpstr>
      <vt:lpstr>Level 1. Clichés (small talk)</vt:lpstr>
      <vt:lpstr>Level 1 Clichés (continued)</vt:lpstr>
      <vt:lpstr>Level 2. Facts (Just the facts Ma’am)</vt:lpstr>
      <vt:lpstr>Level 3. Opinions (everyone has them)</vt:lpstr>
      <vt:lpstr>Level 4. Hopes and Dreams (tell me what you want)</vt:lpstr>
      <vt:lpstr>Level 4. Hopes and Dreams (continued)</vt:lpstr>
      <vt:lpstr>Level 5. Feelings (nothing more than these…)</vt:lpstr>
      <vt:lpstr>Level 5. Feelings (continued)</vt:lpstr>
      <vt:lpstr>Level 6. Fears, Faults and Failures/Weaknesses (what you are least proud of)</vt:lpstr>
      <vt:lpstr>Level 6. Fears, Faults and Failures/Weaknesses (continued)</vt:lpstr>
      <vt:lpstr>Level 7. Legitimate Wants and Needs (socail and external)</vt:lpstr>
      <vt:lpstr>Level 7. Legitimate Wants and Needs (continued)</vt:lpstr>
      <vt:lpstr>Final thoughts on intimacy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 levels of intimacy</dc:title>
  <dc:creator>larry epstein</dc:creator>
  <cp:lastModifiedBy>larry epstein</cp:lastModifiedBy>
  <cp:revision>12</cp:revision>
  <dcterms:created xsi:type="dcterms:W3CDTF">2016-10-17T01:36:00Z</dcterms:created>
  <dcterms:modified xsi:type="dcterms:W3CDTF">2016-10-24T01:00:35Z</dcterms:modified>
</cp:coreProperties>
</file>